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Ex2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263" r:id="rId4"/>
    <p:sldId id="267" r:id="rId5"/>
    <p:sldId id="265" r:id="rId6"/>
    <p:sldId id="258" r:id="rId7"/>
    <p:sldId id="259" r:id="rId8"/>
    <p:sldId id="261" r:id="rId9"/>
    <p:sldId id="262" r:id="rId10"/>
    <p:sldId id="264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79"/>
  </p:normalViewPr>
  <p:slideViewPr>
    <p:cSldViewPr snapToGrid="0" snapToObjects="1">
      <p:cViewPr>
        <p:scale>
          <a:sx n="62" d="100"/>
          <a:sy n="62" d="100"/>
        </p:scale>
        <p:origin x="171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yra/Documents/GitHub/Baleen%20whales/wha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yra/Documents/GitHub/Baleen%20whales/whales%20species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yra/Documents/GitHub/Baleen%20whales/whales%20species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yra/Documents/GitHub/Baleen%20whales/whal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yra/Documents/GitHub/Baleen%20whales/whal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yra/Documents/GitHub/Baleen%20whales/whales%20species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yra/Documents/GitHub/Baleen%20whales/whales%20species%20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yra/Library/Containers/com.microsoft.Excel/Data/Library/Application%20Support/Microsoft/whales%20species%20data%20(version%201).xlsb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yra/Library/Containers/com.microsoft.Excel/Data/Library/Application%20Support/Microsoft/whales%20species%20data%20(version%201).xlsb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/Users/lyra/Documents/GitHub/Baleen%20whales/whales%20species%20data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/Users/lyra/Documents/GitHub/Baleen%20whales/whales%20species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200" b="1"/>
              <a:t>Number of publications</a:t>
            </a:r>
            <a:r>
              <a:rPr lang="en-GB" sz="3200" b="1" baseline="0"/>
              <a:t> for each species</a:t>
            </a:r>
            <a:endParaRPr lang="en-GB" sz="32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658054461942256E-2"/>
          <c:y val="0.12412962962962963"/>
          <c:w val="0.89088361220472445"/>
          <c:h val="0.505393846602507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Baleen!$C$1</c:f>
              <c:strCache>
                <c:ptCount val="1"/>
                <c:pt idx="0">
                  <c:v>scientific name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Baleen!$C$2:$C$15</c:f>
              <c:strCache>
                <c:ptCount val="14"/>
                <c:pt idx="0">
                  <c:v>Eubalaena glacialis</c:v>
                </c:pt>
                <c:pt idx="1">
                  <c:v>Eubalaena japonica</c:v>
                </c:pt>
                <c:pt idx="2">
                  <c:v>Eubalaena australis</c:v>
                </c:pt>
                <c:pt idx="3">
                  <c:v>Balaena mysticetus</c:v>
                </c:pt>
                <c:pt idx="4">
                  <c:v>Caperea marginata</c:v>
                </c:pt>
                <c:pt idx="5">
                  <c:v>Eschrichtius robustus</c:v>
                </c:pt>
                <c:pt idx="6">
                  <c:v>Balaenoptera musculus</c:v>
                </c:pt>
                <c:pt idx="7">
                  <c:v>Balaenoptera physalus</c:v>
                </c:pt>
                <c:pt idx="8">
                  <c:v>Megaptera novaeangliae</c:v>
                </c:pt>
                <c:pt idx="9">
                  <c:v>Balaenoptera omurai</c:v>
                </c:pt>
                <c:pt idx="10">
                  <c:v>Balaenoptera edeni</c:v>
                </c:pt>
                <c:pt idx="11">
                  <c:v>Balaenoptera borealis</c:v>
                </c:pt>
                <c:pt idx="12">
                  <c:v>Balaenoptera acutorostrata</c:v>
                </c:pt>
                <c:pt idx="13">
                  <c:v>Balaenoptera bonaerensis</c:v>
                </c:pt>
              </c:strCache>
            </c:strRef>
          </c:cat>
          <c:val>
            <c:numRef>
              <c:f>Baleen!$C$2:$C$15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C5-3C4E-B3A4-DA7E16108727}"/>
            </c:ext>
          </c:extLst>
        </c:ser>
        <c:ser>
          <c:idx val="1"/>
          <c:order val="1"/>
          <c:tx>
            <c:strRef>
              <c:f>Baleen!$D$1</c:f>
              <c:strCache>
                <c:ptCount val="1"/>
                <c:pt idx="0">
                  <c:v>records 2000-2009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Baleen!$C$2:$C$15</c:f>
              <c:strCache>
                <c:ptCount val="14"/>
                <c:pt idx="0">
                  <c:v>Eubalaena glacialis</c:v>
                </c:pt>
                <c:pt idx="1">
                  <c:v>Eubalaena japonica</c:v>
                </c:pt>
                <c:pt idx="2">
                  <c:v>Eubalaena australis</c:v>
                </c:pt>
                <c:pt idx="3">
                  <c:v>Balaena mysticetus</c:v>
                </c:pt>
                <c:pt idx="4">
                  <c:v>Caperea marginata</c:v>
                </c:pt>
                <c:pt idx="5">
                  <c:v>Eschrichtius robustus</c:v>
                </c:pt>
                <c:pt idx="6">
                  <c:v>Balaenoptera musculus</c:v>
                </c:pt>
                <c:pt idx="7">
                  <c:v>Balaenoptera physalus</c:v>
                </c:pt>
                <c:pt idx="8">
                  <c:v>Megaptera novaeangliae</c:v>
                </c:pt>
                <c:pt idx="9">
                  <c:v>Balaenoptera omurai</c:v>
                </c:pt>
                <c:pt idx="10">
                  <c:v>Balaenoptera edeni</c:v>
                </c:pt>
                <c:pt idx="11">
                  <c:v>Balaenoptera borealis</c:v>
                </c:pt>
                <c:pt idx="12">
                  <c:v>Balaenoptera acutorostrata</c:v>
                </c:pt>
                <c:pt idx="13">
                  <c:v>Balaenoptera bonaerensis</c:v>
                </c:pt>
              </c:strCache>
            </c:strRef>
          </c:cat>
          <c:val>
            <c:numRef>
              <c:f>Baleen!$D$2:$D$15</c:f>
              <c:numCache>
                <c:formatCode>General</c:formatCode>
                <c:ptCount val="14"/>
                <c:pt idx="0">
                  <c:v>115</c:v>
                </c:pt>
                <c:pt idx="1">
                  <c:v>14</c:v>
                </c:pt>
                <c:pt idx="2">
                  <c:v>43</c:v>
                </c:pt>
                <c:pt idx="3">
                  <c:v>130</c:v>
                </c:pt>
                <c:pt idx="4">
                  <c:v>4</c:v>
                </c:pt>
                <c:pt idx="5">
                  <c:v>87</c:v>
                </c:pt>
                <c:pt idx="6">
                  <c:v>91</c:v>
                </c:pt>
                <c:pt idx="7">
                  <c:v>139</c:v>
                </c:pt>
                <c:pt idx="8">
                  <c:v>229</c:v>
                </c:pt>
                <c:pt idx="9">
                  <c:v>3</c:v>
                </c:pt>
                <c:pt idx="10">
                  <c:v>27</c:v>
                </c:pt>
                <c:pt idx="11">
                  <c:v>30</c:v>
                </c:pt>
                <c:pt idx="12">
                  <c:v>205</c:v>
                </c:pt>
                <c:pt idx="1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C5-3C4E-B3A4-DA7E16108727}"/>
            </c:ext>
          </c:extLst>
        </c:ser>
        <c:ser>
          <c:idx val="2"/>
          <c:order val="2"/>
          <c:tx>
            <c:strRef>
              <c:f>Baleen!$E$1</c:f>
              <c:strCache>
                <c:ptCount val="1"/>
                <c:pt idx="0">
                  <c:v>records 2010-2019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Baleen!$C$2:$C$15</c:f>
              <c:strCache>
                <c:ptCount val="14"/>
                <c:pt idx="0">
                  <c:v>Eubalaena glacialis</c:v>
                </c:pt>
                <c:pt idx="1">
                  <c:v>Eubalaena japonica</c:v>
                </c:pt>
                <c:pt idx="2">
                  <c:v>Eubalaena australis</c:v>
                </c:pt>
                <c:pt idx="3">
                  <c:v>Balaena mysticetus</c:v>
                </c:pt>
                <c:pt idx="4">
                  <c:v>Caperea marginata</c:v>
                </c:pt>
                <c:pt idx="5">
                  <c:v>Eschrichtius robustus</c:v>
                </c:pt>
                <c:pt idx="6">
                  <c:v>Balaenoptera musculus</c:v>
                </c:pt>
                <c:pt idx="7">
                  <c:v>Balaenoptera physalus</c:v>
                </c:pt>
                <c:pt idx="8">
                  <c:v>Megaptera novaeangliae</c:v>
                </c:pt>
                <c:pt idx="9">
                  <c:v>Balaenoptera omurai</c:v>
                </c:pt>
                <c:pt idx="10">
                  <c:v>Balaenoptera edeni</c:v>
                </c:pt>
                <c:pt idx="11">
                  <c:v>Balaenoptera borealis</c:v>
                </c:pt>
                <c:pt idx="12">
                  <c:v>Balaenoptera acutorostrata</c:v>
                </c:pt>
                <c:pt idx="13">
                  <c:v>Balaenoptera bonaerensis</c:v>
                </c:pt>
              </c:strCache>
            </c:strRef>
          </c:cat>
          <c:val>
            <c:numRef>
              <c:f>Baleen!$E$2:$E$15</c:f>
              <c:numCache>
                <c:formatCode>General</c:formatCode>
                <c:ptCount val="14"/>
                <c:pt idx="0">
                  <c:v>184</c:v>
                </c:pt>
                <c:pt idx="1">
                  <c:v>36</c:v>
                </c:pt>
                <c:pt idx="2">
                  <c:v>140</c:v>
                </c:pt>
                <c:pt idx="3">
                  <c:v>189</c:v>
                </c:pt>
                <c:pt idx="4">
                  <c:v>24</c:v>
                </c:pt>
                <c:pt idx="5">
                  <c:v>130</c:v>
                </c:pt>
                <c:pt idx="6">
                  <c:v>232</c:v>
                </c:pt>
                <c:pt idx="7">
                  <c:v>298</c:v>
                </c:pt>
                <c:pt idx="8">
                  <c:v>566</c:v>
                </c:pt>
                <c:pt idx="9">
                  <c:v>14</c:v>
                </c:pt>
                <c:pt idx="10">
                  <c:v>71</c:v>
                </c:pt>
                <c:pt idx="11">
                  <c:v>72</c:v>
                </c:pt>
                <c:pt idx="12">
                  <c:v>270</c:v>
                </c:pt>
                <c:pt idx="1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C5-3C4E-B3A4-DA7E16108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05136"/>
        <c:axId val="13422096"/>
      </c:barChart>
      <c:catAx>
        <c:axId val="12705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2096"/>
        <c:crosses val="autoZero"/>
        <c:auto val="1"/>
        <c:lblAlgn val="ctr"/>
        <c:lblOffset val="100"/>
        <c:noMultiLvlLbl val="0"/>
      </c:catAx>
      <c:valAx>
        <c:axId val="1342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400"/>
                  <a:t>Number</a:t>
                </a:r>
                <a:r>
                  <a:rPr lang="en-GB" sz="2400" baseline="0"/>
                  <a:t> of publications</a:t>
                </a:r>
                <a:endParaRPr lang="en-GB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05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72615362532808403"/>
          <c:y val="0.1448135024788568"/>
          <c:w val="0.26134637467191602"/>
          <c:h val="0.1475304753572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sz="3200" baseline="0"/>
              <a:t>Number of publications for each species</a:t>
            </a:r>
            <a:endParaRPr lang="en-GB" sz="3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915915984096431E-2"/>
          <c:y val="8.4572110419460292E-2"/>
          <c:w val="0.95087515074465212"/>
          <c:h val="0.72525562508426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Baleen!$D$1</c:f>
              <c:strCache>
                <c:ptCount val="1"/>
                <c:pt idx="0">
                  <c:v>records 2000-2009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Baleen!$C$2:$C$15</c:f>
              <c:strCache>
                <c:ptCount val="14"/>
                <c:pt idx="0">
                  <c:v>Eubalaena glacialis</c:v>
                </c:pt>
                <c:pt idx="1">
                  <c:v>Eubalaena japonica</c:v>
                </c:pt>
                <c:pt idx="2">
                  <c:v>Eubalaena australis</c:v>
                </c:pt>
                <c:pt idx="3">
                  <c:v>Balaena mysticetus</c:v>
                </c:pt>
                <c:pt idx="4">
                  <c:v>Caperea marginata</c:v>
                </c:pt>
                <c:pt idx="5">
                  <c:v>Eschrichtius robustus</c:v>
                </c:pt>
                <c:pt idx="6">
                  <c:v>Balaenoptera musculus</c:v>
                </c:pt>
                <c:pt idx="7">
                  <c:v>Balaenoptera physalus</c:v>
                </c:pt>
                <c:pt idx="8">
                  <c:v>Megaptera novaeangliae</c:v>
                </c:pt>
                <c:pt idx="9">
                  <c:v>Balaenoptera omurai</c:v>
                </c:pt>
                <c:pt idx="10">
                  <c:v>Balaenoptera edeni</c:v>
                </c:pt>
                <c:pt idx="11">
                  <c:v>Balaenoptera borealis</c:v>
                </c:pt>
                <c:pt idx="12">
                  <c:v>Balaenoptera acutorostrata</c:v>
                </c:pt>
                <c:pt idx="13">
                  <c:v>Balaenoptera bonaerensis</c:v>
                </c:pt>
              </c:strCache>
            </c:strRef>
          </c:cat>
          <c:val>
            <c:numRef>
              <c:f>Baleen!$D$2:$D$15</c:f>
              <c:numCache>
                <c:formatCode>General</c:formatCode>
                <c:ptCount val="14"/>
                <c:pt idx="0">
                  <c:v>115</c:v>
                </c:pt>
                <c:pt idx="1">
                  <c:v>14</c:v>
                </c:pt>
                <c:pt idx="2">
                  <c:v>43</c:v>
                </c:pt>
                <c:pt idx="3">
                  <c:v>130</c:v>
                </c:pt>
                <c:pt idx="4">
                  <c:v>4</c:v>
                </c:pt>
                <c:pt idx="5">
                  <c:v>87</c:v>
                </c:pt>
                <c:pt idx="6">
                  <c:v>91</c:v>
                </c:pt>
                <c:pt idx="7">
                  <c:v>139</c:v>
                </c:pt>
                <c:pt idx="8">
                  <c:v>229</c:v>
                </c:pt>
                <c:pt idx="9">
                  <c:v>3</c:v>
                </c:pt>
                <c:pt idx="10">
                  <c:v>27</c:v>
                </c:pt>
                <c:pt idx="11">
                  <c:v>30</c:v>
                </c:pt>
                <c:pt idx="12">
                  <c:v>205</c:v>
                </c:pt>
                <c:pt idx="1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C-2346-AFBB-9C40E98F3F90}"/>
            </c:ext>
          </c:extLst>
        </c:ser>
        <c:ser>
          <c:idx val="1"/>
          <c:order val="1"/>
          <c:tx>
            <c:strRef>
              <c:f>Baleen!$E$1</c:f>
              <c:strCache>
                <c:ptCount val="1"/>
                <c:pt idx="0">
                  <c:v>records 2010-2019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Baleen!$C$2:$C$15</c:f>
              <c:strCache>
                <c:ptCount val="14"/>
                <c:pt idx="0">
                  <c:v>Eubalaena glacialis</c:v>
                </c:pt>
                <c:pt idx="1">
                  <c:v>Eubalaena japonica</c:v>
                </c:pt>
                <c:pt idx="2">
                  <c:v>Eubalaena australis</c:v>
                </c:pt>
                <c:pt idx="3">
                  <c:v>Balaena mysticetus</c:v>
                </c:pt>
                <c:pt idx="4">
                  <c:v>Caperea marginata</c:v>
                </c:pt>
                <c:pt idx="5">
                  <c:v>Eschrichtius robustus</c:v>
                </c:pt>
                <c:pt idx="6">
                  <c:v>Balaenoptera musculus</c:v>
                </c:pt>
                <c:pt idx="7">
                  <c:v>Balaenoptera physalus</c:v>
                </c:pt>
                <c:pt idx="8">
                  <c:v>Megaptera novaeangliae</c:v>
                </c:pt>
                <c:pt idx="9">
                  <c:v>Balaenoptera omurai</c:v>
                </c:pt>
                <c:pt idx="10">
                  <c:v>Balaenoptera edeni</c:v>
                </c:pt>
                <c:pt idx="11">
                  <c:v>Balaenoptera borealis</c:v>
                </c:pt>
                <c:pt idx="12">
                  <c:v>Balaenoptera acutorostrata</c:v>
                </c:pt>
                <c:pt idx="13">
                  <c:v>Balaenoptera bonaerensis</c:v>
                </c:pt>
              </c:strCache>
            </c:strRef>
          </c:cat>
          <c:val>
            <c:numRef>
              <c:f>Baleen!$E$2:$E$15</c:f>
              <c:numCache>
                <c:formatCode>General</c:formatCode>
                <c:ptCount val="14"/>
                <c:pt idx="0">
                  <c:v>184</c:v>
                </c:pt>
                <c:pt idx="1">
                  <c:v>36</c:v>
                </c:pt>
                <c:pt idx="2">
                  <c:v>140</c:v>
                </c:pt>
                <c:pt idx="3">
                  <c:v>189</c:v>
                </c:pt>
                <c:pt idx="4">
                  <c:v>24</c:v>
                </c:pt>
                <c:pt idx="5">
                  <c:v>130</c:v>
                </c:pt>
                <c:pt idx="6">
                  <c:v>232</c:v>
                </c:pt>
                <c:pt idx="7">
                  <c:v>298</c:v>
                </c:pt>
                <c:pt idx="8">
                  <c:v>566</c:v>
                </c:pt>
                <c:pt idx="9">
                  <c:v>14</c:v>
                </c:pt>
                <c:pt idx="10">
                  <c:v>71</c:v>
                </c:pt>
                <c:pt idx="11">
                  <c:v>72</c:v>
                </c:pt>
                <c:pt idx="12">
                  <c:v>270</c:v>
                </c:pt>
                <c:pt idx="1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4C-2346-AFBB-9C40E98F3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axId val="256077071"/>
        <c:axId val="296528047"/>
      </c:barChart>
      <c:lineChart>
        <c:grouping val="standard"/>
        <c:varyColors val="0"/>
        <c:ser>
          <c:idx val="2"/>
          <c:order val="2"/>
          <c:tx>
            <c:strRef>
              <c:f>Baleen!$F$1</c:f>
              <c:strCache>
                <c:ptCount val="1"/>
                <c:pt idx="0">
                  <c:v>growth rate</c:v>
                </c:pt>
              </c:strCache>
            </c:strRef>
          </c:tx>
          <c:spPr>
            <a:ln w="34925" cap="sq" cmpd="sng">
              <a:solidFill>
                <a:schemeClr val="accent6">
                  <a:lumMod val="20000"/>
                  <a:lumOff val="80000"/>
                </a:schemeClr>
              </a:solidFill>
              <a:prstDash val="sysDash"/>
              <a:round/>
              <a:headEnd type="oval"/>
              <a:tailEnd type="triangle"/>
            </a:ln>
            <a:effectLst/>
          </c:spPr>
          <c:marker>
            <c:symbol val="diamond"/>
            <c:size val="8"/>
            <c:spPr>
              <a:solidFill>
                <a:schemeClr val="accent6"/>
              </a:solidFill>
              <a:ln w="12700">
                <a:solidFill>
                  <a:schemeClr val="lt2"/>
                </a:solidFill>
                <a:round/>
              </a:ln>
              <a:effectLst/>
            </c:spPr>
          </c:marker>
          <c:cat>
            <c:strRef>
              <c:f>Baleen!$C$2:$C$15</c:f>
              <c:strCache>
                <c:ptCount val="14"/>
                <c:pt idx="0">
                  <c:v>Eubalaena glacialis</c:v>
                </c:pt>
                <c:pt idx="1">
                  <c:v>Eubalaena japonica</c:v>
                </c:pt>
                <c:pt idx="2">
                  <c:v>Eubalaena australis</c:v>
                </c:pt>
                <c:pt idx="3">
                  <c:v>Balaena mysticetus</c:v>
                </c:pt>
                <c:pt idx="4">
                  <c:v>Caperea marginata</c:v>
                </c:pt>
                <c:pt idx="5">
                  <c:v>Eschrichtius robustus</c:v>
                </c:pt>
                <c:pt idx="6">
                  <c:v>Balaenoptera musculus</c:v>
                </c:pt>
                <c:pt idx="7">
                  <c:v>Balaenoptera physalus</c:v>
                </c:pt>
                <c:pt idx="8">
                  <c:v>Megaptera novaeangliae</c:v>
                </c:pt>
                <c:pt idx="9">
                  <c:v>Balaenoptera omurai</c:v>
                </c:pt>
                <c:pt idx="10">
                  <c:v>Balaenoptera edeni</c:v>
                </c:pt>
                <c:pt idx="11">
                  <c:v>Balaenoptera borealis</c:v>
                </c:pt>
                <c:pt idx="12">
                  <c:v>Balaenoptera acutorostrata</c:v>
                </c:pt>
                <c:pt idx="13">
                  <c:v>Balaenoptera bonaerensis</c:v>
                </c:pt>
              </c:strCache>
            </c:strRef>
          </c:cat>
          <c:val>
            <c:numRef>
              <c:f>Baleen!$F$2:$F$15</c:f>
              <c:numCache>
                <c:formatCode>0.00</c:formatCode>
                <c:ptCount val="14"/>
                <c:pt idx="0">
                  <c:v>1.6</c:v>
                </c:pt>
                <c:pt idx="1">
                  <c:v>2.5714285714285716</c:v>
                </c:pt>
                <c:pt idx="2">
                  <c:v>3.2558139534883721</c:v>
                </c:pt>
                <c:pt idx="3">
                  <c:v>1.4538461538461538</c:v>
                </c:pt>
                <c:pt idx="4">
                  <c:v>6</c:v>
                </c:pt>
                <c:pt idx="5">
                  <c:v>1.4942528735632183</c:v>
                </c:pt>
                <c:pt idx="6">
                  <c:v>2.5494505494505493</c:v>
                </c:pt>
                <c:pt idx="7">
                  <c:v>2.1438848920863309</c:v>
                </c:pt>
                <c:pt idx="8">
                  <c:v>2.4716157205240177</c:v>
                </c:pt>
                <c:pt idx="9">
                  <c:v>4.666666666666667</c:v>
                </c:pt>
                <c:pt idx="10">
                  <c:v>2.6296296296296298</c:v>
                </c:pt>
                <c:pt idx="11">
                  <c:v>2.4</c:v>
                </c:pt>
                <c:pt idx="12">
                  <c:v>1.3170731707317074</c:v>
                </c:pt>
                <c:pt idx="13">
                  <c:v>1.875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4C-2346-AFBB-9C40E98F3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370815"/>
        <c:axId val="276724463"/>
      </c:lineChart>
      <c:catAx>
        <c:axId val="256077071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6528047"/>
        <c:crosses val="autoZero"/>
        <c:auto val="0"/>
        <c:lblAlgn val="ctr"/>
        <c:lblOffset val="100"/>
        <c:tickLblSkip val="1"/>
        <c:noMultiLvlLbl val="0"/>
      </c:catAx>
      <c:valAx>
        <c:axId val="29652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077071"/>
        <c:crosses val="autoZero"/>
        <c:crossBetween val="between"/>
      </c:valAx>
      <c:valAx>
        <c:axId val="276724463"/>
        <c:scaling>
          <c:orientation val="minMax"/>
        </c:scaling>
        <c:delete val="0"/>
        <c:axPos val="r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6370815"/>
        <c:crosses val="max"/>
        <c:crossBetween val="between"/>
      </c:valAx>
      <c:catAx>
        <c:axId val="276370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6724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7174098049540618"/>
          <c:y val="6.4361689136515743E-2"/>
          <c:w val="0.1652581523879561"/>
          <c:h val="0.193129775444736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sz="3200" baseline="0"/>
              <a:t>Number of publications for each species</a:t>
            </a:r>
            <a:endParaRPr lang="en-GB" sz="3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915915984096431E-2"/>
          <c:y val="8.4572110419460292E-2"/>
          <c:w val="0.95087515074465212"/>
          <c:h val="0.72525562508426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Baleen!$D$1</c:f>
              <c:strCache>
                <c:ptCount val="1"/>
                <c:pt idx="0">
                  <c:v>records 2000-2009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Baleen!$C$2:$C$15</c:f>
              <c:strCache>
                <c:ptCount val="14"/>
                <c:pt idx="0">
                  <c:v>Eubalaena glacialis</c:v>
                </c:pt>
                <c:pt idx="1">
                  <c:v>Eubalaena japonica</c:v>
                </c:pt>
                <c:pt idx="2">
                  <c:v>Eubalaena australis</c:v>
                </c:pt>
                <c:pt idx="3">
                  <c:v>Balaena mysticetus</c:v>
                </c:pt>
                <c:pt idx="4">
                  <c:v>Caperea marginata</c:v>
                </c:pt>
                <c:pt idx="5">
                  <c:v>Eschrichtius robustus</c:v>
                </c:pt>
                <c:pt idx="6">
                  <c:v>Balaenoptera musculus</c:v>
                </c:pt>
                <c:pt idx="7">
                  <c:v>Balaenoptera physalus</c:v>
                </c:pt>
                <c:pt idx="8">
                  <c:v>Megaptera novaeangliae</c:v>
                </c:pt>
                <c:pt idx="9">
                  <c:v>Balaenoptera omurai</c:v>
                </c:pt>
                <c:pt idx="10">
                  <c:v>Balaenoptera edeni</c:v>
                </c:pt>
                <c:pt idx="11">
                  <c:v>Balaenoptera borealis</c:v>
                </c:pt>
                <c:pt idx="12">
                  <c:v>Balaenoptera acutorostrata</c:v>
                </c:pt>
                <c:pt idx="13">
                  <c:v>Balaenoptera bonaerensis</c:v>
                </c:pt>
              </c:strCache>
            </c:strRef>
          </c:cat>
          <c:val>
            <c:numRef>
              <c:f>Baleen!$D$2:$D$15</c:f>
              <c:numCache>
                <c:formatCode>General</c:formatCode>
                <c:ptCount val="14"/>
                <c:pt idx="0">
                  <c:v>115</c:v>
                </c:pt>
                <c:pt idx="1">
                  <c:v>14</c:v>
                </c:pt>
                <c:pt idx="2">
                  <c:v>43</c:v>
                </c:pt>
                <c:pt idx="3">
                  <c:v>130</c:v>
                </c:pt>
                <c:pt idx="4">
                  <c:v>4</c:v>
                </c:pt>
                <c:pt idx="5">
                  <c:v>87</c:v>
                </c:pt>
                <c:pt idx="6">
                  <c:v>91</c:v>
                </c:pt>
                <c:pt idx="7">
                  <c:v>139</c:v>
                </c:pt>
                <c:pt idx="8">
                  <c:v>229</c:v>
                </c:pt>
                <c:pt idx="9">
                  <c:v>3</c:v>
                </c:pt>
                <c:pt idx="10">
                  <c:v>27</c:v>
                </c:pt>
                <c:pt idx="11">
                  <c:v>30</c:v>
                </c:pt>
                <c:pt idx="12">
                  <c:v>205</c:v>
                </c:pt>
                <c:pt idx="1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C-2346-AFBB-9C40E98F3F90}"/>
            </c:ext>
          </c:extLst>
        </c:ser>
        <c:ser>
          <c:idx val="1"/>
          <c:order val="1"/>
          <c:tx>
            <c:strRef>
              <c:f>Baleen!$E$1</c:f>
              <c:strCache>
                <c:ptCount val="1"/>
                <c:pt idx="0">
                  <c:v>records 2010-2019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Baleen!$C$2:$C$15</c:f>
              <c:strCache>
                <c:ptCount val="14"/>
                <c:pt idx="0">
                  <c:v>Eubalaena glacialis</c:v>
                </c:pt>
                <c:pt idx="1">
                  <c:v>Eubalaena japonica</c:v>
                </c:pt>
                <c:pt idx="2">
                  <c:v>Eubalaena australis</c:v>
                </c:pt>
                <c:pt idx="3">
                  <c:v>Balaena mysticetus</c:v>
                </c:pt>
                <c:pt idx="4">
                  <c:v>Caperea marginata</c:v>
                </c:pt>
                <c:pt idx="5">
                  <c:v>Eschrichtius robustus</c:v>
                </c:pt>
                <c:pt idx="6">
                  <c:v>Balaenoptera musculus</c:v>
                </c:pt>
                <c:pt idx="7">
                  <c:v>Balaenoptera physalus</c:v>
                </c:pt>
                <c:pt idx="8">
                  <c:v>Megaptera novaeangliae</c:v>
                </c:pt>
                <c:pt idx="9">
                  <c:v>Balaenoptera omurai</c:v>
                </c:pt>
                <c:pt idx="10">
                  <c:v>Balaenoptera edeni</c:v>
                </c:pt>
                <c:pt idx="11">
                  <c:v>Balaenoptera borealis</c:v>
                </c:pt>
                <c:pt idx="12">
                  <c:v>Balaenoptera acutorostrata</c:v>
                </c:pt>
                <c:pt idx="13">
                  <c:v>Balaenoptera bonaerensis</c:v>
                </c:pt>
              </c:strCache>
            </c:strRef>
          </c:cat>
          <c:val>
            <c:numRef>
              <c:f>Baleen!$E$2:$E$15</c:f>
              <c:numCache>
                <c:formatCode>General</c:formatCode>
                <c:ptCount val="14"/>
                <c:pt idx="0">
                  <c:v>184</c:v>
                </c:pt>
                <c:pt idx="1">
                  <c:v>36</c:v>
                </c:pt>
                <c:pt idx="2">
                  <c:v>140</c:v>
                </c:pt>
                <c:pt idx="3">
                  <c:v>189</c:v>
                </c:pt>
                <c:pt idx="4">
                  <c:v>24</c:v>
                </c:pt>
                <c:pt idx="5">
                  <c:v>130</c:v>
                </c:pt>
                <c:pt idx="6">
                  <c:v>232</c:v>
                </c:pt>
                <c:pt idx="7">
                  <c:v>298</c:v>
                </c:pt>
                <c:pt idx="8">
                  <c:v>566</c:v>
                </c:pt>
                <c:pt idx="9">
                  <c:v>14</c:v>
                </c:pt>
                <c:pt idx="10">
                  <c:v>71</c:v>
                </c:pt>
                <c:pt idx="11">
                  <c:v>72</c:v>
                </c:pt>
                <c:pt idx="12">
                  <c:v>270</c:v>
                </c:pt>
                <c:pt idx="1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4C-2346-AFBB-9C40E98F3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axId val="256077071"/>
        <c:axId val="296528047"/>
      </c:barChart>
      <c:lineChart>
        <c:grouping val="standard"/>
        <c:varyColors val="0"/>
        <c:ser>
          <c:idx val="2"/>
          <c:order val="2"/>
          <c:tx>
            <c:strRef>
              <c:f>Baleen!$F$1</c:f>
              <c:strCache>
                <c:ptCount val="1"/>
                <c:pt idx="0">
                  <c:v>growth rate</c:v>
                </c:pt>
              </c:strCache>
            </c:strRef>
          </c:tx>
          <c:spPr>
            <a:ln w="34925" cap="sq" cmpd="sng">
              <a:solidFill>
                <a:schemeClr val="accent6">
                  <a:lumMod val="20000"/>
                  <a:lumOff val="80000"/>
                </a:schemeClr>
              </a:solidFill>
              <a:prstDash val="sysDash"/>
              <a:round/>
              <a:headEnd type="oval"/>
              <a:tailEnd type="triangle"/>
            </a:ln>
            <a:effectLst/>
          </c:spPr>
          <c:marker>
            <c:symbol val="diamond"/>
            <c:size val="8"/>
            <c:spPr>
              <a:solidFill>
                <a:schemeClr val="accent6"/>
              </a:solidFill>
              <a:ln w="12700">
                <a:solidFill>
                  <a:schemeClr val="lt2"/>
                </a:solidFill>
                <a:round/>
              </a:ln>
              <a:effectLst/>
            </c:spPr>
          </c:marker>
          <c:cat>
            <c:strRef>
              <c:f>Baleen!$C$2:$C$15</c:f>
              <c:strCache>
                <c:ptCount val="14"/>
                <c:pt idx="0">
                  <c:v>Eubalaena glacialis</c:v>
                </c:pt>
                <c:pt idx="1">
                  <c:v>Eubalaena japonica</c:v>
                </c:pt>
                <c:pt idx="2">
                  <c:v>Eubalaena australis</c:v>
                </c:pt>
                <c:pt idx="3">
                  <c:v>Balaena mysticetus</c:v>
                </c:pt>
                <c:pt idx="4">
                  <c:v>Caperea marginata</c:v>
                </c:pt>
                <c:pt idx="5">
                  <c:v>Eschrichtius robustus</c:v>
                </c:pt>
                <c:pt idx="6">
                  <c:v>Balaenoptera musculus</c:v>
                </c:pt>
                <c:pt idx="7">
                  <c:v>Balaenoptera physalus</c:v>
                </c:pt>
                <c:pt idx="8">
                  <c:v>Megaptera novaeangliae</c:v>
                </c:pt>
                <c:pt idx="9">
                  <c:v>Balaenoptera omurai</c:v>
                </c:pt>
                <c:pt idx="10">
                  <c:v>Balaenoptera edeni</c:v>
                </c:pt>
                <c:pt idx="11">
                  <c:v>Balaenoptera borealis</c:v>
                </c:pt>
                <c:pt idx="12">
                  <c:v>Balaenoptera acutorostrata</c:v>
                </c:pt>
                <c:pt idx="13">
                  <c:v>Balaenoptera bonaerensis</c:v>
                </c:pt>
              </c:strCache>
            </c:strRef>
          </c:cat>
          <c:val>
            <c:numRef>
              <c:f>Baleen!$F$2:$F$15</c:f>
              <c:numCache>
                <c:formatCode>0.00</c:formatCode>
                <c:ptCount val="14"/>
                <c:pt idx="0">
                  <c:v>1.6</c:v>
                </c:pt>
                <c:pt idx="1">
                  <c:v>2.5714285714285716</c:v>
                </c:pt>
                <c:pt idx="2">
                  <c:v>3.2558139534883721</c:v>
                </c:pt>
                <c:pt idx="3">
                  <c:v>1.4538461538461538</c:v>
                </c:pt>
                <c:pt idx="4">
                  <c:v>6</c:v>
                </c:pt>
                <c:pt idx="5">
                  <c:v>1.4942528735632183</c:v>
                </c:pt>
                <c:pt idx="6">
                  <c:v>2.5494505494505493</c:v>
                </c:pt>
                <c:pt idx="7">
                  <c:v>2.1438848920863309</c:v>
                </c:pt>
                <c:pt idx="8">
                  <c:v>2.4716157205240177</c:v>
                </c:pt>
                <c:pt idx="9">
                  <c:v>4.666666666666667</c:v>
                </c:pt>
                <c:pt idx="10">
                  <c:v>2.6296296296296298</c:v>
                </c:pt>
                <c:pt idx="11">
                  <c:v>2.4</c:v>
                </c:pt>
                <c:pt idx="12">
                  <c:v>1.3170731707317074</c:v>
                </c:pt>
                <c:pt idx="13">
                  <c:v>1.875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4C-2346-AFBB-9C40E98F3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370815"/>
        <c:axId val="276724463"/>
      </c:lineChart>
      <c:catAx>
        <c:axId val="256077071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6528047"/>
        <c:crosses val="autoZero"/>
        <c:auto val="0"/>
        <c:lblAlgn val="ctr"/>
        <c:lblOffset val="100"/>
        <c:tickLblSkip val="1"/>
        <c:noMultiLvlLbl val="0"/>
      </c:catAx>
      <c:valAx>
        <c:axId val="296528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077071"/>
        <c:crosses val="autoZero"/>
        <c:crossBetween val="between"/>
      </c:valAx>
      <c:valAx>
        <c:axId val="276724463"/>
        <c:scaling>
          <c:orientation val="minMax"/>
        </c:scaling>
        <c:delete val="0"/>
        <c:axPos val="r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6370815"/>
        <c:crosses val="max"/>
        <c:crossBetween val="between"/>
      </c:valAx>
      <c:catAx>
        <c:axId val="276370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6724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7174098049540618"/>
          <c:y val="6.4361689136515743E-2"/>
          <c:w val="0.1652581523879561"/>
          <c:h val="0.193129775444736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1" i="0" baseline="0">
                <a:effectLst/>
              </a:rPr>
              <a:t>Proportion of studies of families </a:t>
            </a:r>
            <a:r>
              <a:rPr lang="en-US" sz="1400" b="1" i="0" baseline="0">
                <a:effectLst/>
              </a:rPr>
              <a:t>2000</a:t>
            </a:r>
            <a:r>
              <a:rPr lang="en-GB" sz="1400" b="1" i="0" baseline="0">
                <a:effectLst/>
              </a:rPr>
              <a:t> - 20</a:t>
            </a:r>
            <a:r>
              <a:rPr lang="en-US" sz="1400" b="1" i="0" baseline="0">
                <a:effectLst/>
              </a:rPr>
              <a:t>09</a:t>
            </a:r>
            <a:endParaRPr lang="en-AU" sz="1400">
              <a:effectLst/>
            </a:endParaRPr>
          </a:p>
        </c:rich>
      </c:tx>
      <c:layout>
        <c:manualLayout>
          <c:xMode val="edge"/>
          <c:yMode val="edge"/>
          <c:x val="0.14643314209780206"/>
          <c:y val="8.24742100669270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269377414358085"/>
          <c:y val="0.19148336373370831"/>
          <c:w val="0.41115905654763762"/>
          <c:h val="0.71640823562314826"/>
        </c:manualLayout>
      </c:layout>
      <c:doughnutChart>
        <c:varyColors val="1"/>
        <c:ser>
          <c:idx val="0"/>
          <c:order val="0"/>
          <c:explosion val="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540-7842-9C0A-D9FD1300BDF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540-7842-9C0A-D9FD1300BDF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540-7842-9C0A-D9FD1300BDF1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540-7842-9C0A-D9FD1300BDF1}"/>
              </c:ext>
            </c:extLst>
          </c:dPt>
          <c:dLbls>
            <c:dLbl>
              <c:idx val="0"/>
              <c:layout>
                <c:manualLayout>
                  <c:x val="0.17053365826896416"/>
                  <c:y val="-3.422052975805144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40-7842-9C0A-D9FD1300BDF1}"/>
                </c:ext>
              </c:extLst>
            </c:dLbl>
            <c:dLbl>
              <c:idx val="1"/>
              <c:layout>
                <c:manualLayout>
                  <c:x val="0.18367345202583849"/>
                  <c:y val="-2.06185525167317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40-7842-9C0A-D9FD1300BDF1}"/>
                </c:ext>
              </c:extLst>
            </c:dLbl>
            <c:dLbl>
              <c:idx val="2"/>
              <c:layout>
                <c:manualLayout>
                  <c:x val="0.21788713426594566"/>
                  <c:y val="0.1443298676171224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540-7842-9C0A-D9FD1300BDF1}"/>
                </c:ext>
              </c:extLst>
            </c:dLbl>
            <c:dLbl>
              <c:idx val="3"/>
              <c:layout>
                <c:manualLayout>
                  <c:x val="-0.1737224834230125"/>
                  <c:y val="2.98891555755395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78705223814382"/>
                      <c:h val="0.266603674564078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540-7842-9C0A-D9FD1300BD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'Proportion of pub species'!$A$2:$A$5</c:f>
              <c:strCache>
                <c:ptCount val="4"/>
                <c:pt idx="0">
                  <c:v>Family Balaenidae</c:v>
                </c:pt>
                <c:pt idx="1">
                  <c:v>Family Neobalaenidae</c:v>
                </c:pt>
                <c:pt idx="2">
                  <c:v>Family Eschrichtiidae</c:v>
                </c:pt>
                <c:pt idx="3">
                  <c:v>Family Balaenopteridae</c:v>
                </c:pt>
              </c:strCache>
            </c:strRef>
          </c:cat>
          <c:val>
            <c:numRef>
              <c:f>'Proportion of pub species'!$B$2:$B$5</c:f>
              <c:numCache>
                <c:formatCode>General</c:formatCode>
                <c:ptCount val="4"/>
                <c:pt idx="0">
                  <c:v>302</c:v>
                </c:pt>
                <c:pt idx="1">
                  <c:v>4</c:v>
                </c:pt>
                <c:pt idx="2">
                  <c:v>87</c:v>
                </c:pt>
                <c:pt idx="3">
                  <c:v>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40-7842-9C0A-D9FD1300BDF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/>
              <a:t>Proportion of studies of families </a:t>
            </a:r>
            <a:r>
              <a:rPr lang="en-US" sz="1400"/>
              <a:t>2010</a:t>
            </a:r>
            <a:r>
              <a:rPr lang="en-GB" sz="1400"/>
              <a:t> - 20</a:t>
            </a:r>
            <a:r>
              <a:rPr lang="en-US" sz="1400"/>
              <a:t>1</a:t>
            </a:r>
            <a:r>
              <a:rPr lang="en-GB" sz="1400"/>
              <a:t>9</a:t>
            </a:r>
          </a:p>
        </c:rich>
      </c:tx>
      <c:layout>
        <c:manualLayout>
          <c:xMode val="edge"/>
          <c:yMode val="edge"/>
          <c:x val="0.14593616116377225"/>
          <c:y val="3.199108983735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107308217184932"/>
          <c:y val="0.1204525677106658"/>
          <c:w val="0.54597600865999141"/>
          <c:h val="0.87435314839805467"/>
        </c:manualLayout>
      </c:layout>
      <c:doughnutChart>
        <c:varyColors val="1"/>
        <c:ser>
          <c:idx val="0"/>
          <c:order val="0"/>
          <c:explosion val="2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34A-7849-8396-896C34B3FC6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34A-7849-8396-896C34B3FC6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34A-7849-8396-896C34B3FC6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334A-7849-8396-896C34B3FC6D}"/>
              </c:ext>
            </c:extLst>
          </c:dPt>
          <c:dLbls>
            <c:dLbl>
              <c:idx val="0"/>
              <c:layout>
                <c:manualLayout>
                  <c:x val="0.19674884418826227"/>
                  <c:y val="-3.693180992040758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4A-7849-8396-896C34B3FC6D}"/>
                </c:ext>
              </c:extLst>
            </c:dLbl>
            <c:dLbl>
              <c:idx val="1"/>
              <c:layout>
                <c:manualLayout>
                  <c:x val="0.19168224846149079"/>
                  <c:y val="-2.445652697204022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57547030946777"/>
                      <c:h val="0.252452666100072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34A-7849-8396-896C34B3FC6D}"/>
                </c:ext>
              </c:extLst>
            </c:dLbl>
            <c:dLbl>
              <c:idx val="2"/>
              <c:layout>
                <c:manualLayout>
                  <c:x val="0.2171945507896684"/>
                  <c:y val="0.11684785108863641"/>
                </c:manualLayout>
              </c:layout>
              <c:tx>
                <c:rich>
                  <a:bodyPr/>
                  <a:lstStyle/>
                  <a:p>
                    <a:fld id="{BA06FC23-F749-8C44-BD75-E58949EBFD07}" type="CATEGORYNAME">
                      <a:rPr lang="en-US">
                        <a:solidFill>
                          <a:schemeClr val="tx1"/>
                        </a:solidFill>
                      </a:rPr>
                      <a:pPr/>
                      <a:t>[CATEGORY NAME]</a:t>
                    </a:fld>
                    <a:r>
                      <a:rPr lang="en-US">
                        <a:solidFill>
                          <a:schemeClr val="tx1"/>
                        </a:solidFill>
                      </a:rPr>
                      <a:t>, </a:t>
                    </a:r>
                    <a:fld id="{CC67284E-F8C0-D64D-8EFD-A11A561E7AFD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34A-7849-8396-896C34B3FC6D}"/>
                </c:ext>
              </c:extLst>
            </c:dLbl>
            <c:dLbl>
              <c:idx val="3"/>
              <c:layout>
                <c:manualLayout>
                  <c:x val="-0.21235045605510222"/>
                  <c:y val="-0.24528304514732996"/>
                </c:manualLayout>
              </c:layout>
              <c:tx>
                <c:rich>
                  <a:bodyPr/>
                  <a:lstStyle/>
                  <a:p>
                    <a:fld id="{DAD6A5A0-6A02-3C46-80D9-B63E03E0001B}" type="CATEGORYNAME">
                      <a:rPr lang="en-US"/>
                      <a:pPr/>
                      <a:t>[CATEGORY NAME]</a:t>
                    </a:fld>
                    <a:r>
                      <a:rPr lang="en-US"/>
                      <a:t>, </a:t>
                    </a:r>
                  </a:p>
                  <a:p>
                    <a:fld id="{485091CE-F888-9543-B093-9552E6B976C7}" type="VALUE">
                      <a:rPr lang="en-US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76101562143112"/>
                      <c:h val="0.192311195756725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34A-7849-8396-896C34B3FC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'Proportion of pub species'!$A$2:$A$5</c:f>
              <c:strCache>
                <c:ptCount val="4"/>
                <c:pt idx="0">
                  <c:v>Family Balaenidae</c:v>
                </c:pt>
                <c:pt idx="1">
                  <c:v>Family Neobalaenidae</c:v>
                </c:pt>
                <c:pt idx="2">
                  <c:v>Family Eschrichtiidae</c:v>
                </c:pt>
                <c:pt idx="3">
                  <c:v>Family Balaenopteridae</c:v>
                </c:pt>
              </c:strCache>
            </c:strRef>
          </c:cat>
          <c:val>
            <c:numRef>
              <c:f>'Proportion of pub species'!$E$2:$E$5</c:f>
              <c:numCache>
                <c:formatCode>0%</c:formatCode>
                <c:ptCount val="4"/>
                <c:pt idx="0">
                  <c:v>0.24015748031496062</c:v>
                </c:pt>
                <c:pt idx="1">
                  <c:v>1.0498687664041995E-2</c:v>
                </c:pt>
                <c:pt idx="2">
                  <c:v>5.6867891513560802E-2</c:v>
                </c:pt>
                <c:pt idx="3">
                  <c:v>0.69247594050743655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34A-7849-8396-896C34B3FC6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/>
              <a:t>Top 10 keywords 2000-2009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6848019493387366E-2"/>
          <c:y val="0.15813573207521592"/>
          <c:w val="0.80140049841573757"/>
          <c:h val="0.75642749218839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965-304C-B433-0353A2B96F8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965-304C-B433-0353A2B96F8E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965-304C-B433-0353A2B96F8E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965-304C-B433-0353A2B96F8E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965-304C-B433-0353A2B96F8E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965-304C-B433-0353A2B96F8E}"/>
              </c:ext>
            </c:extLst>
          </c:dPt>
          <c:dPt>
            <c:idx val="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965-304C-B433-0353A2B96F8E}"/>
              </c:ext>
            </c:extLst>
          </c:dPt>
          <c:dPt>
            <c:idx val="7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965-304C-B433-0353A2B96F8E}"/>
              </c:ext>
            </c:extLst>
          </c:dPt>
          <c:dPt>
            <c:idx val="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8965-304C-B433-0353A2B96F8E}"/>
              </c:ext>
            </c:extLst>
          </c:dPt>
          <c:dPt>
            <c:idx val="9"/>
            <c:bubble3D val="0"/>
            <c:spPr>
              <a:solidFill>
                <a:schemeClr val="accent1">
                  <a:lumMod val="8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8965-304C-B433-0353A2B96F8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965-304C-B433-0353A2B96F8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965-304C-B433-0353A2B96F8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965-304C-B433-0353A2B96F8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965-304C-B433-0353A2B96F8E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965-304C-B433-0353A2B96F8E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bg2">
                          <a:lumMod val="1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8965-304C-B433-0353A2B96F8E}"/>
                </c:ext>
              </c:extLst>
            </c:dLbl>
            <c:dLbl>
              <c:idx val="6"/>
              <c:layout>
                <c:manualLayout>
                  <c:x val="0"/>
                  <c:y val="5.06402346360815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bg2">
                          <a:lumMod val="1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965-304C-B433-0353A2B96F8E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8965-304C-B433-0353A2B96F8E}"/>
                </c:ext>
              </c:extLst>
            </c:dLbl>
            <c:dLbl>
              <c:idx val="8"/>
              <c:layout>
                <c:manualLayout>
                  <c:x val="3.4066712077772697E-2"/>
                  <c:y val="-1.97044334975369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965-304C-B433-0353A2B96F8E}"/>
                </c:ext>
              </c:extLst>
            </c:dLbl>
            <c:dLbl>
              <c:idx val="9"/>
              <c:layout>
                <c:manualLayout>
                  <c:x val="0.1320085093013692"/>
                  <c:y val="-1.313628899835797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1">
                          <a:lumMod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965-304C-B433-0353A2B96F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Keywords!$B$2:$B$11</c:f>
              <c:strCache>
                <c:ptCount val="10"/>
                <c:pt idx="0">
                  <c:v>1 DISTRIBUTION </c:v>
                </c:pt>
                <c:pt idx="1">
                  <c:v>2 MIGRATION </c:v>
                </c:pt>
                <c:pt idx="2">
                  <c:v>3 CONSERVATION </c:v>
                </c:pt>
                <c:pt idx="3">
                  <c:v>4 WHALING </c:v>
                </c:pt>
                <c:pt idx="4">
                  <c:v>5 ABUNDANCE </c:v>
                </c:pt>
                <c:pt idx="5">
                  <c:v>6 FORAGING </c:v>
                </c:pt>
                <c:pt idx="6">
                  <c:v>7 POPULATION STRUCTURE </c:v>
                </c:pt>
                <c:pt idx="7">
                  <c:v>8 REPRODUCTION </c:v>
                </c:pt>
                <c:pt idx="8">
                  <c:v>9 ACOUSTICS </c:v>
                </c:pt>
                <c:pt idx="9">
                  <c:v>10 SEA ICE </c:v>
                </c:pt>
              </c:strCache>
            </c:strRef>
          </c:cat>
          <c:val>
            <c:numRef>
              <c:f>Keywords!$C$2:$C$11</c:f>
              <c:numCache>
                <c:formatCode>General</c:formatCode>
                <c:ptCount val="10"/>
                <c:pt idx="0">
                  <c:v>71</c:v>
                </c:pt>
                <c:pt idx="1">
                  <c:v>30</c:v>
                </c:pt>
                <c:pt idx="2">
                  <c:v>25</c:v>
                </c:pt>
                <c:pt idx="3">
                  <c:v>25</c:v>
                </c:pt>
                <c:pt idx="4">
                  <c:v>22</c:v>
                </c:pt>
                <c:pt idx="5">
                  <c:v>17</c:v>
                </c:pt>
                <c:pt idx="6">
                  <c:v>17</c:v>
                </c:pt>
                <c:pt idx="7">
                  <c:v>15</c:v>
                </c:pt>
                <c:pt idx="8">
                  <c:v>14</c:v>
                </c:pt>
                <c:pt idx="9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965-304C-B433-0353A2B96F8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/>
              <a:t>Top</a:t>
            </a:r>
            <a:r>
              <a:rPr lang="en-GB" sz="2000" baseline="0"/>
              <a:t> 10 keywords </a:t>
            </a:r>
            <a:r>
              <a:rPr lang="en-GB" sz="2000"/>
              <a:t>2010-2019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C10-9F48-BE8F-18AA21EE558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C10-9F48-BE8F-18AA21EE558C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C10-9F48-BE8F-18AA21EE558C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C10-9F48-BE8F-18AA21EE558C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C10-9F48-BE8F-18AA21EE558C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C10-9F48-BE8F-18AA21EE558C}"/>
              </c:ext>
            </c:extLst>
          </c:dPt>
          <c:dPt>
            <c:idx val="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C10-9F48-BE8F-18AA21EE558C}"/>
              </c:ext>
            </c:extLst>
          </c:dPt>
          <c:dPt>
            <c:idx val="7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C10-9F48-BE8F-18AA21EE558C}"/>
              </c:ext>
            </c:extLst>
          </c:dPt>
          <c:dPt>
            <c:idx val="8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8C10-9F48-BE8F-18AA21EE558C}"/>
              </c:ext>
            </c:extLst>
          </c:dPt>
          <c:dPt>
            <c:idx val="9"/>
            <c:bubble3D val="0"/>
            <c:spPr>
              <a:solidFill>
                <a:schemeClr val="accent1">
                  <a:lumMod val="8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8C10-9F48-BE8F-18AA21EE558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C10-9F48-BE8F-18AA21EE558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bg2">
                          <a:lumMod val="1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C10-9F48-BE8F-18AA21EE558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C10-9F48-BE8F-18AA21EE558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C10-9F48-BE8F-18AA21EE558C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C10-9F48-BE8F-18AA21EE558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8C10-9F48-BE8F-18AA21EE558C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bg2">
                          <a:lumMod val="1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8C10-9F48-BE8F-18AA21EE558C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8C10-9F48-BE8F-18AA21EE558C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8C10-9F48-BE8F-18AA21EE558C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1">
                          <a:lumMod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8C10-9F48-BE8F-18AA21EE55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Keywords!$F$2:$F$11</c:f>
              <c:strCache>
                <c:ptCount val="10"/>
                <c:pt idx="0">
                  <c:v>1 DISTRIBUTION </c:v>
                </c:pt>
                <c:pt idx="1">
                  <c:v>3 MIGRATION </c:v>
                </c:pt>
                <c:pt idx="2">
                  <c:v>2 CONSERVATION </c:v>
                </c:pt>
                <c:pt idx="3">
                  <c:v>9 WHALING </c:v>
                </c:pt>
                <c:pt idx="4">
                  <c:v>6 ABUNDANCE </c:v>
                </c:pt>
                <c:pt idx="5">
                  <c:v>7 ABUNDANCE ESTIMATE </c:v>
                </c:pt>
                <c:pt idx="6">
                  <c:v>4 PASSIVE ACOUSTIC MONITORING </c:v>
                </c:pt>
                <c:pt idx="7">
                  <c:v>5 CLIMATE CHANGE </c:v>
                </c:pt>
                <c:pt idx="8">
                  <c:v>8 ENTANGLEMENT </c:v>
                </c:pt>
                <c:pt idx="9">
                  <c:v>10 STABLE ISOTOPES </c:v>
                </c:pt>
              </c:strCache>
            </c:strRef>
          </c:cat>
          <c:val>
            <c:numRef>
              <c:f>Keywords!$G$2:$G$11</c:f>
              <c:numCache>
                <c:formatCode>General</c:formatCode>
                <c:ptCount val="10"/>
                <c:pt idx="0">
                  <c:v>114</c:v>
                </c:pt>
                <c:pt idx="1">
                  <c:v>85</c:v>
                </c:pt>
                <c:pt idx="2">
                  <c:v>96</c:v>
                </c:pt>
                <c:pt idx="3">
                  <c:v>38</c:v>
                </c:pt>
                <c:pt idx="4">
                  <c:v>46</c:v>
                </c:pt>
                <c:pt idx="5">
                  <c:v>39</c:v>
                </c:pt>
                <c:pt idx="6">
                  <c:v>51</c:v>
                </c:pt>
                <c:pt idx="7">
                  <c:v>50</c:v>
                </c:pt>
                <c:pt idx="8">
                  <c:v>38</c:v>
                </c:pt>
                <c:pt idx="9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C10-9F48-BE8F-18AA21EE558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400"/>
              <a:t>Proportion of SCP vs MCP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'Country collaboration'!$B$4</c:f>
              <c:strCache>
                <c:ptCount val="1"/>
                <c:pt idx="0">
                  <c:v>SCP</c:v>
                </c:pt>
              </c:strCache>
            </c:strRef>
          </c:tx>
          <c:spPr>
            <a:solidFill>
              <a:schemeClr val="accent1">
                <a:shade val="76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'Country collaboration'!$A$5:$A$12</c:f>
              <c:strCache>
                <c:ptCount val="8"/>
                <c:pt idx="0">
                  <c:v>USA </c:v>
                </c:pt>
                <c:pt idx="1">
                  <c:v>CANADA </c:v>
                </c:pt>
                <c:pt idx="2">
                  <c:v>JAPAN </c:v>
                </c:pt>
                <c:pt idx="3">
                  <c:v>UNITED KINGDOM</c:v>
                </c:pt>
                <c:pt idx="4">
                  <c:v>AUSTRALIA </c:v>
                </c:pt>
                <c:pt idx="5">
                  <c:v>ITALY </c:v>
                </c:pt>
                <c:pt idx="6">
                  <c:v>NORWAY </c:v>
                </c:pt>
                <c:pt idx="7">
                  <c:v>BRAZIL </c:v>
                </c:pt>
              </c:strCache>
            </c:strRef>
          </c:cat>
          <c:val>
            <c:numRef>
              <c:f>'Country collaboration'!$B$5:$B$12</c:f>
              <c:numCache>
                <c:formatCode>General</c:formatCode>
                <c:ptCount val="8"/>
                <c:pt idx="0">
                  <c:v>305</c:v>
                </c:pt>
                <c:pt idx="1">
                  <c:v>56</c:v>
                </c:pt>
                <c:pt idx="2">
                  <c:v>66</c:v>
                </c:pt>
                <c:pt idx="3">
                  <c:v>41</c:v>
                </c:pt>
                <c:pt idx="4">
                  <c:v>28</c:v>
                </c:pt>
                <c:pt idx="5">
                  <c:v>22</c:v>
                </c:pt>
                <c:pt idx="6">
                  <c:v>20</c:v>
                </c:pt>
                <c:pt idx="7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81-FF4F-B6F3-8B29BE61FF41}"/>
            </c:ext>
          </c:extLst>
        </c:ser>
        <c:ser>
          <c:idx val="1"/>
          <c:order val="1"/>
          <c:tx>
            <c:strRef>
              <c:f>'Country collaboration'!$C$4</c:f>
              <c:strCache>
                <c:ptCount val="1"/>
                <c:pt idx="0">
                  <c:v>MCP</c:v>
                </c:pt>
              </c:strCache>
            </c:strRef>
          </c:tx>
          <c:spPr>
            <a:solidFill>
              <a:schemeClr val="accent1">
                <a:tint val="77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'Country collaboration'!$A$5:$A$12</c:f>
              <c:strCache>
                <c:ptCount val="8"/>
                <c:pt idx="0">
                  <c:v>USA </c:v>
                </c:pt>
                <c:pt idx="1">
                  <c:v>CANADA </c:v>
                </c:pt>
                <c:pt idx="2">
                  <c:v>JAPAN </c:v>
                </c:pt>
                <c:pt idx="3">
                  <c:v>UNITED KINGDOM</c:v>
                </c:pt>
                <c:pt idx="4">
                  <c:v>AUSTRALIA </c:v>
                </c:pt>
                <c:pt idx="5">
                  <c:v>ITALY </c:v>
                </c:pt>
                <c:pt idx="6">
                  <c:v>NORWAY </c:v>
                </c:pt>
                <c:pt idx="7">
                  <c:v>BRAZIL </c:v>
                </c:pt>
              </c:strCache>
            </c:strRef>
          </c:cat>
          <c:val>
            <c:numRef>
              <c:f>'Country collaboration'!$C$5:$C$12</c:f>
              <c:numCache>
                <c:formatCode>General</c:formatCode>
                <c:ptCount val="8"/>
                <c:pt idx="0">
                  <c:v>102</c:v>
                </c:pt>
                <c:pt idx="1">
                  <c:v>58</c:v>
                </c:pt>
                <c:pt idx="2">
                  <c:v>11</c:v>
                </c:pt>
                <c:pt idx="3">
                  <c:v>21</c:v>
                </c:pt>
                <c:pt idx="4">
                  <c:v>10</c:v>
                </c:pt>
                <c:pt idx="5">
                  <c:v>7</c:v>
                </c:pt>
                <c:pt idx="6">
                  <c:v>7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81-FF4F-B6F3-8B29BE61FF4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94054879"/>
        <c:axId val="1592430687"/>
      </c:barChart>
      <c:catAx>
        <c:axId val="15940548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2430687"/>
        <c:crosses val="autoZero"/>
        <c:auto val="1"/>
        <c:lblAlgn val="ctr"/>
        <c:lblOffset val="100"/>
        <c:noMultiLvlLbl val="0"/>
      </c:catAx>
      <c:valAx>
        <c:axId val="159243068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4054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400"/>
              <a:t>Proportion of SCP vs MCP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'Country collaboration'!$J$4</c:f>
              <c:strCache>
                <c:ptCount val="1"/>
                <c:pt idx="0">
                  <c:v>SCP</c:v>
                </c:pt>
              </c:strCache>
            </c:strRef>
          </c:tx>
          <c:spPr>
            <a:solidFill>
              <a:schemeClr val="accent1">
                <a:shade val="76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'Country collaboration'!$I$5:$I$12</c:f>
              <c:strCache>
                <c:ptCount val="8"/>
                <c:pt idx="0">
                  <c:v>USA </c:v>
                </c:pt>
                <c:pt idx="1">
                  <c:v>CANADA </c:v>
                </c:pt>
                <c:pt idx="2">
                  <c:v>UNITED KINGDOM</c:v>
                </c:pt>
                <c:pt idx="3">
                  <c:v>AUSTRALIA </c:v>
                </c:pt>
                <c:pt idx="4">
                  <c:v>BRAZIL </c:v>
                </c:pt>
                <c:pt idx="5">
                  <c:v>JAPAN </c:v>
                </c:pt>
                <c:pt idx="6">
                  <c:v>NORWAY </c:v>
                </c:pt>
                <c:pt idx="7">
                  <c:v>ITALY </c:v>
                </c:pt>
              </c:strCache>
            </c:strRef>
          </c:cat>
          <c:val>
            <c:numRef>
              <c:f>'Country collaboration'!$J$5:$J$12</c:f>
              <c:numCache>
                <c:formatCode>General</c:formatCode>
                <c:ptCount val="8"/>
                <c:pt idx="0">
                  <c:v>305</c:v>
                </c:pt>
                <c:pt idx="1">
                  <c:v>68</c:v>
                </c:pt>
                <c:pt idx="2">
                  <c:v>44</c:v>
                </c:pt>
                <c:pt idx="3">
                  <c:v>45</c:v>
                </c:pt>
                <c:pt idx="4">
                  <c:v>49</c:v>
                </c:pt>
                <c:pt idx="5">
                  <c:v>34</c:v>
                </c:pt>
                <c:pt idx="6">
                  <c:v>20</c:v>
                </c:pt>
                <c:pt idx="7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82-4144-BDA3-5A6CA86B83C7}"/>
            </c:ext>
          </c:extLst>
        </c:ser>
        <c:ser>
          <c:idx val="1"/>
          <c:order val="1"/>
          <c:tx>
            <c:strRef>
              <c:f>'Country collaboration'!$K$4</c:f>
              <c:strCache>
                <c:ptCount val="1"/>
                <c:pt idx="0">
                  <c:v>MCP</c:v>
                </c:pt>
              </c:strCache>
            </c:strRef>
          </c:tx>
          <c:spPr>
            <a:solidFill>
              <a:schemeClr val="accent1">
                <a:tint val="77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'Country collaboration'!$I$5:$I$12</c:f>
              <c:strCache>
                <c:ptCount val="8"/>
                <c:pt idx="0">
                  <c:v>USA </c:v>
                </c:pt>
                <c:pt idx="1">
                  <c:v>CANADA </c:v>
                </c:pt>
                <c:pt idx="2">
                  <c:v>UNITED KINGDOM</c:v>
                </c:pt>
                <c:pt idx="3">
                  <c:v>AUSTRALIA </c:v>
                </c:pt>
                <c:pt idx="4">
                  <c:v>BRAZIL </c:v>
                </c:pt>
                <c:pt idx="5">
                  <c:v>JAPAN </c:v>
                </c:pt>
                <c:pt idx="6">
                  <c:v>NORWAY </c:v>
                </c:pt>
                <c:pt idx="7">
                  <c:v>ITALY </c:v>
                </c:pt>
              </c:strCache>
            </c:strRef>
          </c:cat>
          <c:val>
            <c:numRef>
              <c:f>'Country collaboration'!$K$5:$K$12</c:f>
              <c:numCache>
                <c:formatCode>General</c:formatCode>
                <c:ptCount val="8"/>
                <c:pt idx="0">
                  <c:v>166</c:v>
                </c:pt>
                <c:pt idx="1">
                  <c:v>45</c:v>
                </c:pt>
                <c:pt idx="2">
                  <c:v>50</c:v>
                </c:pt>
                <c:pt idx="3">
                  <c:v>35</c:v>
                </c:pt>
                <c:pt idx="4">
                  <c:v>16</c:v>
                </c:pt>
                <c:pt idx="5">
                  <c:v>17</c:v>
                </c:pt>
                <c:pt idx="6">
                  <c:v>27</c:v>
                </c:pt>
                <c:pt idx="7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82-4144-BDA3-5A6CA86B83C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633432063"/>
        <c:axId val="1633565231"/>
      </c:barChart>
      <c:catAx>
        <c:axId val="16334320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3565231"/>
        <c:crosses val="autoZero"/>
        <c:auto val="1"/>
        <c:lblAlgn val="ctr"/>
        <c:lblOffset val="100"/>
        <c:noMultiLvlLbl val="0"/>
      </c:catAx>
      <c:valAx>
        <c:axId val="163356523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343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Jornals!$B$3:$B$12</cx:f>
        <cx:lvl ptCount="10">
          <cx:pt idx="0">MARINE MAMMAL SCIENCE </cx:pt>
          <cx:pt idx="1">MARINE ECOLOGY PROGRESS SERIES </cx:pt>
          <cx:pt idx="2">JOURNAL OF THE ACOUSTICAL SOCIETY OF AMERICA </cx:pt>
          <cx:pt idx="3">JOURNAL OF CETACEAN RESEARCH AND MANAGEMENT </cx:pt>
          <cx:pt idx="4">JOURNAL OF THE MARINE BIOLOGICAL ASSOCIATION OF THE UNITED KINGDOM </cx:pt>
          <cx:pt idx="5">MEMOIRS OF THE QUEENSLAND MUSEUM </cx:pt>
          <cx:pt idx="6">CANADIAN JOURNAL OF ZOOLOGY </cx:pt>
          <cx:pt idx="7">ENCYCLOPEDIA OF MARINE MAMMALS </cx:pt>
          <cx:pt idx="8">ARCTIC </cx:pt>
          <cx:pt idx="9">MOLECULAR ECOLOGY </cx:pt>
        </cx:lvl>
      </cx:strDim>
      <cx:numDim type="size">
        <cx:f>Jornals!$C$3:$C$12</cx:f>
        <cx:lvl ptCount="10" formatCode="General">
          <cx:pt idx="0">129</cx:pt>
          <cx:pt idx="1">59</cx:pt>
          <cx:pt idx="2">34</cx:pt>
          <cx:pt idx="3">30</cx:pt>
          <cx:pt idx="4">47</cx:pt>
          <cx:pt idx="5">27</cx:pt>
          <cx:pt idx="6">26</cx:pt>
          <cx:pt idx="7">26</cx:pt>
          <cx:pt idx="8">25</cx:pt>
          <cx:pt idx="9">21</cx:pt>
        </cx:lvl>
      </cx:numDim>
    </cx:data>
  </cx:chartData>
  <cx:chart>
    <cx:title pos="t" align="ctr" overlay="0">
      <cx:tx>
        <cx:txData>
          <cx:v>Top 10 source jounral 2000-2009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2000"/>
          </a:pPr>
          <a:r>
            <a:rPr lang="en-GB" sz="2000" b="1" i="0" u="none" strike="noStrike" cap="all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Top 10 source jounral 2000-2009</a:t>
          </a:r>
        </a:p>
      </cx:txPr>
    </cx:title>
    <cx:plotArea>
      <cx:plotAreaRegion>
        <cx:series layoutId="treemap" uniqueId="{B8A92966-E0AC-A243-9ED6-476986126C0E}">
          <cx:dataLabels pos="ctr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/>
                </a:pPr>
                <a:endParaRPr lang="en-GB" sz="1400" b="1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1"/>
            <cx:dataLabel idx="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r>
                    <a:rPr lang="en-GB" sz="1400" b="1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JOURNAL OF CETACEAN RESEARCH AND MANAGEMENT , 30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Jornals!$F$3:$F$12</cx:f>
        <cx:lvl ptCount="10">
          <cx:pt idx="0">MARINE MAMMAL SCIENCE</cx:pt>
          <cx:pt idx="1">MARINE ECOLOGY PROGRESS SERIES</cx:pt>
          <cx:pt idx="2">JOURNAL OF THE ACOUSTICAL SOCIETY OF AMERICA</cx:pt>
          <cx:pt idx="3">JOURNAL OF CETACEAN RESEARCH AND MANAGEMENT</cx:pt>
          <cx:pt idx="4">ENDANGERED SPECIES RESEARCH</cx:pt>
          <cx:pt idx="5">PLOS ONE</cx:pt>
          <cx:pt idx="6">AQUATIC MAMMALS</cx:pt>
          <cx:pt idx="7">DEEP-SEA RESEARCH PART II: TOPICAL STUDIES IN OCEANOGRAPHY</cx:pt>
          <cx:pt idx="8">POLAR BIOLOGY </cx:pt>
          <cx:pt idx="9">AFRICAN JOURNAL OF MARINE SCIENCE</cx:pt>
        </cx:lvl>
      </cx:strDim>
      <cx:numDim type="size">
        <cx:f>Jornals!$G$3:$G$12</cx:f>
        <cx:lvl ptCount="10" formatCode="General">
          <cx:pt idx="0">197</cx:pt>
          <cx:pt idx="1">94</cx:pt>
          <cx:pt idx="2">45</cx:pt>
          <cx:pt idx="3">131</cx:pt>
          <cx:pt idx="4">116</cx:pt>
          <cx:pt idx="5">115</cx:pt>
          <cx:pt idx="6">90</cx:pt>
          <cx:pt idx="7">56</cx:pt>
          <cx:pt idx="8">50</cx:pt>
          <cx:pt idx="9">31</cx:pt>
        </cx:lvl>
      </cx:numDim>
    </cx:data>
  </cx:chartData>
  <cx:chart>
    <cx:title pos="t" align="ctr" overlay="0">
      <cx:tx>
        <cx:txData>
          <cx:v>Top 10 source journal 2010-2019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2000"/>
          </a:pPr>
          <a:r>
            <a:rPr lang="en-GB" sz="2000" b="1" i="0" u="none" strike="noStrike" cap="all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Top 10 source journal 2010-2019</a:t>
          </a:r>
        </a:p>
      </cx:txPr>
    </cx:title>
    <cx:plotArea>
      <cx:plotAreaRegion>
        <cx:series layoutId="treemap" uniqueId="{EE8CEEBF-24F3-4D4F-9AF4-971D7D0F301B}">
          <cx:dataLabels pos="ctr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/>
                </a:pPr>
                <a:endParaRPr lang="en-GB" sz="1400" b="1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1"/>
            <cx:dataLabel idx="2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400"/>
                  </a:pPr>
                  <a:r>
                    <a:rPr lang="en-GB" sz="1400" b="1" i="0" u="none" strike="noStrike" baseline="0">
                      <a:solidFill>
                        <a:sysClr val="window" lastClr="FFFFFF"/>
                      </a:solidFill>
                      <a:latin typeface="Calibri" panose="020F0502020204030204"/>
                    </a:rPr>
                    <a:t>JOURNAL OF THE ACOUSTICAL SOCIETY OF AMERICA, 45</a:t>
                  </a:r>
                </a:p>
              </cx:txPr>
            </cx:dataLabel>
            <cx:dataLabel idx="9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200"/>
                  </a:pPr>
                  <a:r>
                    <a:rPr lang="en-GB" sz="1200" b="1" i="0" u="none" strike="noStrike" baseline="0">
                      <a:solidFill>
                        <a:prstClr val="white"/>
                      </a:solidFill>
                      <a:latin typeface="Calibri" panose="020F0502020204030204"/>
                    </a:rPr>
                    <a:t>AFRICAN JOURNAL OF MARINE SCIENCE, 31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100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100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0.39962</cdr:x>
      <cdr:y>0.68134</cdr:y>
    </cdr:from>
    <cdr:to>
      <cdr:x>0.43112</cdr:x>
      <cdr:y>0.80505</cdr:y>
    </cdr:to>
    <cdr:sp macro="" textlink="">
      <cdr:nvSpPr>
        <cdr:cNvPr id="3" name="TextBox 23">
          <a:extLst xmlns:a="http://schemas.openxmlformats.org/drawingml/2006/main">
            <a:ext uri="{FF2B5EF4-FFF2-40B4-BE49-F238E27FC236}">
              <a16:creationId xmlns:a16="http://schemas.microsoft.com/office/drawing/2014/main" id="{D80232F5-791F-3841-935B-5486AD5A2259}"/>
            </a:ext>
          </a:extLst>
        </cdr:cNvPr>
        <cdr:cNvSpPr txBox="1"/>
      </cdr:nvSpPr>
      <cdr:spPr>
        <a:xfrm xmlns:a="http://schemas.openxmlformats.org/drawingml/2006/main" rot="18688351">
          <a:off x="4640013" y="4904818"/>
          <a:ext cx="848401" cy="38404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LC</a:t>
          </a:r>
        </a:p>
      </cdr:txBody>
    </cdr:sp>
  </cdr:relSizeAnchor>
  <cdr:relSizeAnchor xmlns:cdr="http://schemas.openxmlformats.org/drawingml/2006/chartDrawing">
    <cdr:from>
      <cdr:x>0.46172</cdr:x>
      <cdr:y>0.69994</cdr:y>
    </cdr:from>
    <cdr:to>
      <cdr:x>0.49202</cdr:x>
      <cdr:y>0.80127</cdr:y>
    </cdr:to>
    <cdr:sp macro="" textlink="">
      <cdr:nvSpPr>
        <cdr:cNvPr id="4" name="TextBox 26">
          <a:extLst xmlns:a="http://schemas.openxmlformats.org/drawingml/2006/main">
            <a:ext uri="{FF2B5EF4-FFF2-40B4-BE49-F238E27FC236}">
              <a16:creationId xmlns:a16="http://schemas.microsoft.com/office/drawing/2014/main" id="{A8C20A6D-A582-8841-BDA9-0C133DD46E8A}"/>
            </a:ext>
          </a:extLst>
        </cdr:cNvPr>
        <cdr:cNvSpPr txBox="1"/>
      </cdr:nvSpPr>
      <cdr:spPr>
        <a:xfrm xmlns:a="http://schemas.openxmlformats.org/drawingml/2006/main" rot="18706243">
          <a:off x="5466541" y="4962976"/>
          <a:ext cx="694944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C00000"/>
              </a:solidFill>
            </a:rPr>
            <a:t>EN</a:t>
          </a:r>
        </a:p>
      </cdr:txBody>
    </cdr:sp>
  </cdr:relSizeAnchor>
  <cdr:relSizeAnchor xmlns:cdr="http://schemas.openxmlformats.org/drawingml/2006/chartDrawing">
    <cdr:from>
      <cdr:x>0.57374</cdr:x>
      <cdr:y>0.75651</cdr:y>
    </cdr:from>
    <cdr:to>
      <cdr:x>0.5952</cdr:x>
      <cdr:y>0.85784</cdr:y>
    </cdr:to>
    <cdr:sp macro="" textlink="">
      <cdr:nvSpPr>
        <cdr:cNvPr id="5" name="TextBox 26">
          <a:extLst xmlns:a="http://schemas.openxmlformats.org/drawingml/2006/main">
            <a:ext uri="{FF2B5EF4-FFF2-40B4-BE49-F238E27FC236}">
              <a16:creationId xmlns:a16="http://schemas.microsoft.com/office/drawing/2014/main" id="{6BF999A0-E932-614F-93A7-2D2693F7D2DC}"/>
            </a:ext>
          </a:extLst>
        </cdr:cNvPr>
        <cdr:cNvSpPr txBox="1"/>
      </cdr:nvSpPr>
      <cdr:spPr>
        <a:xfrm xmlns:a="http://schemas.openxmlformats.org/drawingml/2006/main" rot="18706243">
          <a:off x="6778417" y="5404794"/>
          <a:ext cx="694944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b="1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0.77633</cdr:x>
      <cdr:y>0.69162</cdr:y>
    </cdr:from>
    <cdr:to>
      <cdr:x>0.80662</cdr:x>
      <cdr:y>0.79295</cdr:y>
    </cdr:to>
    <cdr:sp macro="" textlink="">
      <cdr:nvSpPr>
        <cdr:cNvPr id="6" name="TextBox 26">
          <a:extLst xmlns:a="http://schemas.openxmlformats.org/drawingml/2006/main">
            <a:ext uri="{FF2B5EF4-FFF2-40B4-BE49-F238E27FC236}">
              <a16:creationId xmlns:a16="http://schemas.microsoft.com/office/drawing/2014/main" id="{FA82D00F-E8F2-DB4F-9FF1-31C084FEAA2F}"/>
            </a:ext>
          </a:extLst>
        </cdr:cNvPr>
        <cdr:cNvSpPr txBox="1"/>
      </cdr:nvSpPr>
      <cdr:spPr>
        <a:xfrm xmlns:a="http://schemas.openxmlformats.org/drawingml/2006/main" rot="18706243">
          <a:off x="9302229" y="4905920"/>
          <a:ext cx="694944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kern="1200" dirty="0">
              <a:solidFill>
                <a:srgbClr val="C00000"/>
              </a:solidFill>
            </a:rPr>
            <a:t>EN</a:t>
          </a:r>
        </a:p>
      </cdr:txBody>
    </cdr:sp>
  </cdr:relSizeAnchor>
  <cdr:relSizeAnchor xmlns:cdr="http://schemas.openxmlformats.org/drawingml/2006/chartDrawing">
    <cdr:from>
      <cdr:x>0.85096</cdr:x>
      <cdr:y>0.68784</cdr:y>
    </cdr:from>
    <cdr:to>
      <cdr:x>0.88246</cdr:x>
      <cdr:y>0.81155</cdr:y>
    </cdr:to>
    <cdr:sp macro="" textlink="">
      <cdr:nvSpPr>
        <cdr:cNvPr id="7" name="TextBox 27">
          <a:extLst xmlns:a="http://schemas.openxmlformats.org/drawingml/2006/main">
            <a:ext uri="{FF2B5EF4-FFF2-40B4-BE49-F238E27FC236}">
              <a16:creationId xmlns:a16="http://schemas.microsoft.com/office/drawing/2014/main" id="{609C6786-A9A2-4D40-9433-B79354CAC258}"/>
            </a:ext>
          </a:extLst>
        </cdr:cNvPr>
        <cdr:cNvSpPr txBox="1"/>
      </cdr:nvSpPr>
      <cdr:spPr>
        <a:xfrm xmlns:a="http://schemas.openxmlformats.org/drawingml/2006/main" rot="18688351">
          <a:off x="10142759" y="4949362"/>
          <a:ext cx="848401" cy="38404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LC</a:t>
          </a:r>
        </a:p>
      </cdr:txBody>
    </cdr:sp>
  </cdr:relSizeAnchor>
  <cdr:relSizeAnchor xmlns:cdr="http://schemas.openxmlformats.org/drawingml/2006/chartDrawing">
    <cdr:from>
      <cdr:x>0.34193</cdr:x>
      <cdr:y>0.648</cdr:y>
    </cdr:from>
    <cdr:to>
      <cdr:x>0.39281</cdr:x>
      <cdr:y>0.648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3DC689D6-EC45-0B49-9211-0633F2EBE135}"/>
            </a:ext>
          </a:extLst>
        </cdr:cNvPr>
        <cdr:cNvCxnSpPr/>
      </cdr:nvCxnSpPr>
      <cdr:spPr>
        <a:xfrm xmlns:a="http://schemas.openxmlformats.org/drawingml/2006/main">
          <a:off x="4168750" y="4443984"/>
          <a:ext cx="620445" cy="0"/>
        </a:xfrm>
        <a:prstGeom xmlns:a="http://schemas.openxmlformats.org/drawingml/2006/main" prst="straightConnector1">
          <a:avLst/>
        </a:prstGeom>
        <a:ln xmlns:a="http://schemas.openxmlformats.org/drawingml/2006/main" w="31750">
          <a:solidFill>
            <a:schemeClr val="accent1">
              <a:lumMod val="40000"/>
              <a:lumOff val="60000"/>
            </a:schemeClr>
          </a:solidFill>
          <a:headEnd type="oval"/>
          <a:tailEnd type="oval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0.41059</cdr:x>
      <cdr:y>0.648</cdr:y>
    </cdr:from>
    <cdr:to>
      <cdr:x>0.46148</cdr:x>
      <cdr:y>0.648</cdr:y>
    </cdr:to>
    <cdr:cxnSp macro="">
      <cdr:nvCxnSpPr>
        <cdr:cNvPr id="12" name="Straight Arrow Connector 11">
          <a:extLst xmlns:a="http://schemas.openxmlformats.org/drawingml/2006/main">
            <a:ext uri="{FF2B5EF4-FFF2-40B4-BE49-F238E27FC236}">
              <a16:creationId xmlns:a16="http://schemas.microsoft.com/office/drawing/2014/main" id="{7A16D151-F1A7-704A-8FFF-3143C4FB2AF6}"/>
            </a:ext>
          </a:extLst>
        </cdr:cNvPr>
        <cdr:cNvCxnSpPr/>
      </cdr:nvCxnSpPr>
      <cdr:spPr>
        <a:xfrm xmlns:a="http://schemas.openxmlformats.org/drawingml/2006/main">
          <a:off x="5005934" y="4443984"/>
          <a:ext cx="620445" cy="0"/>
        </a:xfrm>
        <a:prstGeom xmlns:a="http://schemas.openxmlformats.org/drawingml/2006/main" prst="straightConnector1">
          <a:avLst/>
        </a:prstGeom>
        <a:ln xmlns:a="http://schemas.openxmlformats.org/drawingml/2006/main" w="31750">
          <a:solidFill>
            <a:schemeClr val="accent1">
              <a:lumMod val="60000"/>
              <a:lumOff val="40000"/>
            </a:schemeClr>
          </a:solidFill>
          <a:headEnd type="oval"/>
          <a:tailEnd type="oval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0.07291</cdr:x>
      <cdr:y>0.62505</cdr:y>
    </cdr:from>
    <cdr:to>
      <cdr:x>0.31437</cdr:x>
      <cdr:y>0.67095</cdr:y>
    </cdr:to>
    <cdr:grpSp>
      <cdr:nvGrpSpPr>
        <cdr:cNvPr id="14" name="Group 13">
          <a:extLst xmlns:a="http://schemas.openxmlformats.org/drawingml/2006/main">
            <a:ext uri="{FF2B5EF4-FFF2-40B4-BE49-F238E27FC236}">
              <a16:creationId xmlns:a16="http://schemas.microsoft.com/office/drawing/2014/main" id="{446A6EBE-7B7F-C74B-9BB9-4D9867D7B7EA}"/>
            </a:ext>
          </a:extLst>
        </cdr:cNvPr>
        <cdr:cNvGrpSpPr/>
      </cdr:nvGrpSpPr>
      <cdr:grpSpPr>
        <a:xfrm xmlns:a="http://schemas.openxmlformats.org/drawingml/2006/main">
          <a:off x="888944" y="4286623"/>
          <a:ext cx="2943819" cy="314721"/>
          <a:chOff x="888944" y="4286623"/>
          <a:chExt cx="2943819" cy="314721"/>
        </a:xfrm>
      </cdr:grpSpPr>
      <cdr:cxnSp macro="">
        <cdr:nvCxnSpPr>
          <cdr:cNvPr id="8" name="Straight Arrow Connector 7">
            <a:extLst xmlns:a="http://schemas.openxmlformats.org/drawingml/2006/main">
              <a:ext uri="{FF2B5EF4-FFF2-40B4-BE49-F238E27FC236}">
                <a16:creationId xmlns:a16="http://schemas.microsoft.com/office/drawing/2014/main" id="{00C038D9-CF42-9041-9673-0C8FA0D76D08}"/>
              </a:ext>
            </a:extLst>
          </cdr:cNvPr>
          <cdr:cNvCxnSpPr/>
        </cdr:nvCxnSpPr>
        <cdr:spPr>
          <a:xfrm xmlns:a="http://schemas.openxmlformats.org/drawingml/2006/main">
            <a:off x="888944" y="4443984"/>
            <a:ext cx="2943819" cy="0"/>
          </a:xfrm>
          <a:prstGeom xmlns:a="http://schemas.openxmlformats.org/drawingml/2006/main" prst="straightConnector1">
            <a:avLst/>
          </a:prstGeom>
          <a:ln xmlns:a="http://schemas.openxmlformats.org/drawingml/2006/main" w="31750"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13" name="TextBox 12">
            <a:extLst xmlns:a="http://schemas.openxmlformats.org/drawingml/2006/main">
              <a:ext uri="{FF2B5EF4-FFF2-40B4-BE49-F238E27FC236}">
                <a16:creationId xmlns:a16="http://schemas.microsoft.com/office/drawing/2014/main" id="{DB2B8C0F-AE02-1740-BE6C-CC56D199F5FA}"/>
              </a:ext>
            </a:extLst>
          </cdr:cNvPr>
          <cdr:cNvSpPr txBox="1"/>
        </cdr:nvSpPr>
        <cdr:spPr>
          <a:xfrm xmlns:a="http://schemas.openxmlformats.org/drawingml/2006/main">
            <a:off x="2170811" y="4286623"/>
            <a:ext cx="297780" cy="314721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cdr:txBody>
      </cdr: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0.39962</cdr:x>
      <cdr:y>0.68134</cdr:y>
    </cdr:from>
    <cdr:to>
      <cdr:x>0.43112</cdr:x>
      <cdr:y>0.80505</cdr:y>
    </cdr:to>
    <cdr:sp macro="" textlink="">
      <cdr:nvSpPr>
        <cdr:cNvPr id="3" name="TextBox 23">
          <a:extLst xmlns:a="http://schemas.openxmlformats.org/drawingml/2006/main">
            <a:ext uri="{FF2B5EF4-FFF2-40B4-BE49-F238E27FC236}">
              <a16:creationId xmlns:a16="http://schemas.microsoft.com/office/drawing/2014/main" id="{D80232F5-791F-3841-935B-5486AD5A2259}"/>
            </a:ext>
          </a:extLst>
        </cdr:cNvPr>
        <cdr:cNvSpPr txBox="1"/>
      </cdr:nvSpPr>
      <cdr:spPr>
        <a:xfrm xmlns:a="http://schemas.openxmlformats.org/drawingml/2006/main" rot="18688351">
          <a:off x="4640013" y="4904818"/>
          <a:ext cx="848401" cy="38404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LC</a:t>
          </a:r>
        </a:p>
      </cdr:txBody>
    </cdr:sp>
  </cdr:relSizeAnchor>
  <cdr:relSizeAnchor xmlns:cdr="http://schemas.openxmlformats.org/drawingml/2006/chartDrawing">
    <cdr:from>
      <cdr:x>0.46172</cdr:x>
      <cdr:y>0.69994</cdr:y>
    </cdr:from>
    <cdr:to>
      <cdr:x>0.49202</cdr:x>
      <cdr:y>0.80127</cdr:y>
    </cdr:to>
    <cdr:sp macro="" textlink="">
      <cdr:nvSpPr>
        <cdr:cNvPr id="4" name="TextBox 26">
          <a:extLst xmlns:a="http://schemas.openxmlformats.org/drawingml/2006/main">
            <a:ext uri="{FF2B5EF4-FFF2-40B4-BE49-F238E27FC236}">
              <a16:creationId xmlns:a16="http://schemas.microsoft.com/office/drawing/2014/main" id="{A8C20A6D-A582-8841-BDA9-0C133DD46E8A}"/>
            </a:ext>
          </a:extLst>
        </cdr:cNvPr>
        <cdr:cNvSpPr txBox="1"/>
      </cdr:nvSpPr>
      <cdr:spPr>
        <a:xfrm xmlns:a="http://schemas.openxmlformats.org/drawingml/2006/main" rot="18706243">
          <a:off x="5466541" y="4962976"/>
          <a:ext cx="694944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C00000"/>
              </a:solidFill>
            </a:rPr>
            <a:t>EN</a:t>
          </a:r>
        </a:p>
      </cdr:txBody>
    </cdr:sp>
  </cdr:relSizeAnchor>
  <cdr:relSizeAnchor xmlns:cdr="http://schemas.openxmlformats.org/drawingml/2006/chartDrawing">
    <cdr:from>
      <cdr:x>0.57374</cdr:x>
      <cdr:y>0.75651</cdr:y>
    </cdr:from>
    <cdr:to>
      <cdr:x>0.5952</cdr:x>
      <cdr:y>0.85784</cdr:y>
    </cdr:to>
    <cdr:sp macro="" textlink="">
      <cdr:nvSpPr>
        <cdr:cNvPr id="5" name="TextBox 26">
          <a:extLst xmlns:a="http://schemas.openxmlformats.org/drawingml/2006/main">
            <a:ext uri="{FF2B5EF4-FFF2-40B4-BE49-F238E27FC236}">
              <a16:creationId xmlns:a16="http://schemas.microsoft.com/office/drawing/2014/main" id="{6BF999A0-E932-614F-93A7-2D2693F7D2DC}"/>
            </a:ext>
          </a:extLst>
        </cdr:cNvPr>
        <cdr:cNvSpPr txBox="1"/>
      </cdr:nvSpPr>
      <cdr:spPr>
        <a:xfrm xmlns:a="http://schemas.openxmlformats.org/drawingml/2006/main" rot="18706243">
          <a:off x="6778417" y="5404794"/>
          <a:ext cx="694944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b="1" dirty="0">
            <a:solidFill>
              <a:srgbClr val="C00000"/>
            </a:solidFill>
          </a:endParaRPr>
        </a:p>
      </cdr:txBody>
    </cdr:sp>
  </cdr:relSizeAnchor>
  <cdr:relSizeAnchor xmlns:cdr="http://schemas.openxmlformats.org/drawingml/2006/chartDrawing">
    <cdr:from>
      <cdr:x>0.77633</cdr:x>
      <cdr:y>0.69162</cdr:y>
    </cdr:from>
    <cdr:to>
      <cdr:x>0.80662</cdr:x>
      <cdr:y>0.79295</cdr:y>
    </cdr:to>
    <cdr:sp macro="" textlink="">
      <cdr:nvSpPr>
        <cdr:cNvPr id="6" name="TextBox 26">
          <a:extLst xmlns:a="http://schemas.openxmlformats.org/drawingml/2006/main">
            <a:ext uri="{FF2B5EF4-FFF2-40B4-BE49-F238E27FC236}">
              <a16:creationId xmlns:a16="http://schemas.microsoft.com/office/drawing/2014/main" id="{FA82D00F-E8F2-DB4F-9FF1-31C084FEAA2F}"/>
            </a:ext>
          </a:extLst>
        </cdr:cNvPr>
        <cdr:cNvSpPr txBox="1"/>
      </cdr:nvSpPr>
      <cdr:spPr>
        <a:xfrm xmlns:a="http://schemas.openxmlformats.org/drawingml/2006/main" rot="18706243">
          <a:off x="9302229" y="4905920"/>
          <a:ext cx="694944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kern="1200" dirty="0">
              <a:solidFill>
                <a:srgbClr val="C00000"/>
              </a:solidFill>
            </a:rPr>
            <a:t>EN</a:t>
          </a:r>
        </a:p>
      </cdr:txBody>
    </cdr:sp>
  </cdr:relSizeAnchor>
  <cdr:relSizeAnchor xmlns:cdr="http://schemas.openxmlformats.org/drawingml/2006/chartDrawing">
    <cdr:from>
      <cdr:x>0.84491</cdr:x>
      <cdr:y>0.68134</cdr:y>
    </cdr:from>
    <cdr:to>
      <cdr:x>0.87641</cdr:x>
      <cdr:y>0.80505</cdr:y>
    </cdr:to>
    <cdr:sp macro="" textlink="">
      <cdr:nvSpPr>
        <cdr:cNvPr id="7" name="TextBox 27">
          <a:extLst xmlns:a="http://schemas.openxmlformats.org/drawingml/2006/main">
            <a:ext uri="{FF2B5EF4-FFF2-40B4-BE49-F238E27FC236}">
              <a16:creationId xmlns:a16="http://schemas.microsoft.com/office/drawing/2014/main" id="{609C6786-A9A2-4D40-9433-B79354CAC258}"/>
            </a:ext>
          </a:extLst>
        </cdr:cNvPr>
        <cdr:cNvSpPr txBox="1"/>
      </cdr:nvSpPr>
      <cdr:spPr>
        <a:xfrm xmlns:a="http://schemas.openxmlformats.org/drawingml/2006/main" rot="18688351">
          <a:off x="10068948" y="4904820"/>
          <a:ext cx="848401" cy="38404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chemeClr val="accent1">
                  <a:lumMod val="60000"/>
                  <a:lumOff val="40000"/>
                </a:schemeClr>
              </a:solidFill>
            </a:rPr>
            <a:t>LC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E01C7-6EAD-6E48-B7D7-C360D12CBC44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18A3A-85AF-3948-816D-4B6063FF1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6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18A3A-85AF-3948-816D-4B6063FF1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0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18A3A-85AF-3948-816D-4B6063FF1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4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18A3A-85AF-3948-816D-4B6063FF1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6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18A3A-85AF-3948-816D-4B6063FF1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82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18A3A-85AF-3948-816D-4B6063FF1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6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18A3A-85AF-3948-816D-4B6063FF1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8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8F83-519F-E947-A066-700389BDE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DD317-7CBA-9640-93CF-F1AE8988B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CA311-01F5-144C-BB3C-E59DD3CC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2446E-E748-8940-8FCB-18E71D4B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76DAE-94CF-7546-B351-1EB682A2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0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47EE-C568-8645-856D-7DAECC3B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98EBB-EC7F-9D47-8E58-E6A3C7EC2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81B3C-326F-BF41-BDA8-D1DD3036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1FE32-501D-9640-848B-BEE0851D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8D827-462D-1646-9DE2-EEC46152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6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6968F8-E0FF-A24D-A253-0AABA7EE2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F90EC-758D-8140-903B-732E9097D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4164D-990D-EB4B-A7F0-2D1B0BD0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C8069-408F-5E41-BD1E-2E09753D3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EF7A6-7054-8449-96F4-B1127EE3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29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4982-92E0-4244-BB82-A1A1D87D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2C124-E4D3-4B42-83E0-813B718B9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86FD-FE18-9A4B-890B-04942B081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E3421-956D-D240-9AA8-F5F7AA40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5668-6808-B444-ABB3-0A5AA237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7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4D60-8F12-194E-A19D-2D4FCADAF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FCB02-D691-5E41-A017-F9D2F7FDA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B2634-3B3D-224D-846A-2CB84F809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E83E-F04D-8C4C-A98B-657B65FC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6BE45-A0C8-0E4D-A2F3-BDC2F0E0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2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E722-5A30-7E4C-B639-8D1ABC8A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410E0-B9C8-4C42-96B8-EE9B94491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677F9-F1C4-E147-9BEE-670EF9792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6F21D-A7CF-4B42-A87B-568906B1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3806E-BFC8-7F44-9A98-4DCAA1FA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2E6C8-FAD9-6E44-8E0C-7C5D49E9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2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CF2F-D735-5440-8614-7F2775EB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9766D-A314-8E43-A5F5-5176BE218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3177D-A417-524E-AE10-666631DC9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E3E45-9861-544F-8FFE-0C65C6F0F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AD7BE-F7E1-5A43-B281-6F4558AA5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D3B2EF-56D6-DF47-8367-5FC4C108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0112C-72BC-EF41-A9C8-38CBAFFD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79073-EAB0-9B47-B80C-85B02B4D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3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5149-AFBC-BA42-9806-6CB40D65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2F323-A62A-1049-B2D9-BEAAC547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EB331-043D-6A46-A375-AC02BBF1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5FC75-E5D6-EB44-BEA4-23D52788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1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5FE5F1-9A23-4A44-B844-2FF26A37C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4F4EA-58E1-9244-96E6-92454918F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1C73A-7542-274F-8D6B-B4AD8372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49DF-07B7-4844-92E3-9F91021C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9DF26-8142-B84F-9752-31CF9AE88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E356E-D42C-E446-9BD5-A6036602B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F43D0-4A5C-FD43-8190-032BC8DF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3D21C-713E-5A4A-9D1C-839E150B0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05F38-1DE6-D447-B769-0E42F720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4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7BE4-2D59-774A-9365-D484B4B9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E9C22-03C5-2E4C-BDCB-5DF84935F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5BAB6-36E5-2D4E-81B5-71D0DC99F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A5771-8418-0A47-B9F0-4DAD7E540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9A1DA-D106-5642-B979-27E3A45F0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DC440-FE0C-E44A-9562-5368C0E0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7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02BA1F-CEB0-B940-A05F-C01119BE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D104E-DF29-814E-A9F6-C8060FA87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1BDC5-4B82-EC43-ABB2-89C2CD29E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91DBA-5648-9B4A-B002-7C4224B818B9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09CFC-4BD2-3B42-A2C7-A71594113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1FB46-1FA2-3A40-8B4F-625BD149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7A663-EA2C-BA48-918C-3B4499FB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9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14/relationships/chartEx" Target="../charts/chartEx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whales?utm_source=unsplash&amp;utm_medium=referral&amp;utm_content=creditCopyText" TargetMode="External"/><Relationship Id="rId4" Type="http://schemas.openxmlformats.org/officeDocument/2006/relationships/hyperlink" Target="https://unsplash.com/@paoocara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13" Type="http://schemas.openxmlformats.org/officeDocument/2006/relationships/image" Target="../media/image11.tiff"/><Relationship Id="rId3" Type="http://schemas.openxmlformats.org/officeDocument/2006/relationships/chart" Target="../charts/chart1.xml"/><Relationship Id="rId7" Type="http://schemas.openxmlformats.org/officeDocument/2006/relationships/image" Target="../media/image8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9.tiff"/><Relationship Id="rId5" Type="http://schemas.openxmlformats.org/officeDocument/2006/relationships/image" Target="../media/image4.tiff"/><Relationship Id="rId15" Type="http://schemas.openxmlformats.org/officeDocument/2006/relationships/image" Target="../media/image13.tiff"/><Relationship Id="rId10" Type="http://schemas.openxmlformats.org/officeDocument/2006/relationships/image" Target="../media/image7.tiff"/><Relationship Id="rId4" Type="http://schemas.openxmlformats.org/officeDocument/2006/relationships/image" Target="../media/image3.tiff"/><Relationship Id="rId9" Type="http://schemas.openxmlformats.org/officeDocument/2006/relationships/image" Target="../media/image6.tiff"/><Relationship Id="rId1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1.tiff"/><Relationship Id="rId3" Type="http://schemas.openxmlformats.org/officeDocument/2006/relationships/chart" Target="../charts/chart2.xml"/><Relationship Id="rId7" Type="http://schemas.openxmlformats.org/officeDocument/2006/relationships/image" Target="../media/image7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5.tiff"/><Relationship Id="rId5" Type="http://schemas.openxmlformats.org/officeDocument/2006/relationships/image" Target="../media/image2.tiff"/><Relationship Id="rId15" Type="http://schemas.openxmlformats.org/officeDocument/2006/relationships/image" Target="../media/image13.tiff"/><Relationship Id="rId10" Type="http://schemas.openxmlformats.org/officeDocument/2006/relationships/image" Target="../media/image4.tiff"/><Relationship Id="rId4" Type="http://schemas.openxmlformats.org/officeDocument/2006/relationships/image" Target="../media/image8.tiff"/><Relationship Id="rId9" Type="http://schemas.openxmlformats.org/officeDocument/2006/relationships/image" Target="../media/image3.tiff"/><Relationship Id="rId1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1.tiff"/><Relationship Id="rId3" Type="http://schemas.openxmlformats.org/officeDocument/2006/relationships/chart" Target="../charts/chart3.xml"/><Relationship Id="rId7" Type="http://schemas.openxmlformats.org/officeDocument/2006/relationships/image" Target="../media/image7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5.tiff"/><Relationship Id="rId5" Type="http://schemas.openxmlformats.org/officeDocument/2006/relationships/image" Target="../media/image2.tiff"/><Relationship Id="rId15" Type="http://schemas.openxmlformats.org/officeDocument/2006/relationships/image" Target="../media/image13.tiff"/><Relationship Id="rId10" Type="http://schemas.openxmlformats.org/officeDocument/2006/relationships/image" Target="../media/image4.tiff"/><Relationship Id="rId4" Type="http://schemas.openxmlformats.org/officeDocument/2006/relationships/image" Target="../media/image8.tiff"/><Relationship Id="rId9" Type="http://schemas.openxmlformats.org/officeDocument/2006/relationships/image" Target="../media/image3.tiff"/><Relationship Id="rId1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4.tiff"/><Relationship Id="rId3" Type="http://schemas.openxmlformats.org/officeDocument/2006/relationships/image" Target="../media/image15.png"/><Relationship Id="rId7" Type="http://schemas.openxmlformats.org/officeDocument/2006/relationships/image" Target="../media/image7.tiff"/><Relationship Id="rId12" Type="http://schemas.openxmlformats.org/officeDocument/2006/relationships/image" Target="../media/image3.tiff"/><Relationship Id="rId17" Type="http://schemas.openxmlformats.org/officeDocument/2006/relationships/image" Target="../media/image13.tiff"/><Relationship Id="rId2" Type="http://schemas.openxmlformats.org/officeDocument/2006/relationships/image" Target="../media/image14.png"/><Relationship Id="rId1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5.tiff"/><Relationship Id="rId5" Type="http://schemas.openxmlformats.org/officeDocument/2006/relationships/image" Target="../media/image17.png"/><Relationship Id="rId15" Type="http://schemas.openxmlformats.org/officeDocument/2006/relationships/image" Target="../media/image11.tiff"/><Relationship Id="rId10" Type="http://schemas.openxmlformats.org/officeDocument/2006/relationships/image" Target="../media/image6.tiff"/><Relationship Id="rId4" Type="http://schemas.openxmlformats.org/officeDocument/2006/relationships/image" Target="../media/image16.png"/><Relationship Id="rId9" Type="http://schemas.openxmlformats.org/officeDocument/2006/relationships/image" Target="../media/image2.tiff"/><Relationship Id="rId1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Content Placeholder 15" descr="A picture containing object&#10;&#10;Description automatically generated">
            <a:extLst>
              <a:ext uri="{FF2B5EF4-FFF2-40B4-BE49-F238E27FC236}">
                <a16:creationId xmlns:a16="http://schemas.microsoft.com/office/drawing/2014/main" id="{D949445A-223A-6B4B-9317-21150D367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5344" y="-96745"/>
            <a:ext cx="12362688" cy="7320615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8B4E54-5D15-7D4C-80C6-64B0680C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50" y="6204362"/>
            <a:ext cx="360676" cy="112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9CAA6E-BF09-7D47-9BCC-918D50500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584" y="6512859"/>
            <a:ext cx="1037416" cy="2269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BCAAF-591C-714F-9F0F-12A4E13E1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434" y="6554942"/>
            <a:ext cx="710299" cy="2552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4FCCA5-6AF8-F744-AED6-638E0C164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722" y="6545462"/>
            <a:ext cx="870428" cy="2348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33736E-E9A4-2240-BE49-902105E1F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3308" y="6344973"/>
            <a:ext cx="671543" cy="1678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7A27D4-1921-A34F-9F40-5C8A11D668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1259" y="6241649"/>
            <a:ext cx="680893" cy="2340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442707-9D67-3944-AC6A-474394FDC1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229" y="6255368"/>
            <a:ext cx="546284" cy="1877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052064-E064-D14C-94B6-E7420454A9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223181"/>
            <a:ext cx="546284" cy="1877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D34340-8A6B-B84A-A5BF-D2C571F20E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0301" y="6204903"/>
            <a:ext cx="618242" cy="2801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9DD0EF-C587-4D4D-BA59-64D8AE2162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4639" y="6352262"/>
            <a:ext cx="667022" cy="1667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4B17A5-D6A3-BB43-9BEE-023DDF4CA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4188" y="6346852"/>
            <a:ext cx="710299" cy="1775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115FDC-362F-7842-8780-10F0CB0462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9471" y="6428916"/>
            <a:ext cx="607325" cy="1613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C5FAC7-2C4F-E949-B99D-1A22E9419A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7494" y="6726714"/>
            <a:ext cx="381924" cy="1312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1BE87B-07ED-5B41-9B87-921D476424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7957" y="6737410"/>
            <a:ext cx="408506" cy="1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83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886B1236-5053-8C4A-8306-EF4FF060F5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33449848"/>
                  </p:ext>
                </p:extLst>
              </p:nvPr>
            </p:nvGraphicFramePr>
            <p:xfrm>
              <a:off x="136525" y="47625"/>
              <a:ext cx="11918950" cy="33464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886B1236-5053-8C4A-8306-EF4FF060F5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525" y="47625"/>
                <a:ext cx="11918950" cy="3346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9FA053CA-3895-DA4C-B57D-5AE15305D67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92944518"/>
                  </p:ext>
                </p:extLst>
              </p:nvPr>
            </p:nvGraphicFramePr>
            <p:xfrm>
              <a:off x="136525" y="3476625"/>
              <a:ext cx="11918950" cy="33464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9FA053CA-3895-DA4C-B57D-5AE15305D6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25" y="3476625"/>
                <a:ext cx="11918950" cy="33464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03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C58A-A20A-5A49-894C-AD7EE02D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94" y="58529"/>
            <a:ext cx="3117980" cy="979857"/>
          </a:xfrm>
        </p:spPr>
        <p:txBody>
          <a:bodyPr/>
          <a:lstStyle/>
          <a:p>
            <a:r>
              <a:rPr lang="en-US" dirty="0"/>
              <a:t>2000-2009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E188C-6DB8-1643-AEEF-73D58ED8E933}"/>
              </a:ext>
            </a:extLst>
          </p:cNvPr>
          <p:cNvSpPr txBox="1"/>
          <p:nvPr/>
        </p:nvSpPr>
        <p:spPr>
          <a:xfrm>
            <a:off x="1400175" y="2457450"/>
            <a:ext cx="2200275" cy="277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2D2B15-BDFD-044D-9CC0-F60CD483E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485" b="14857"/>
          <a:stretch/>
        </p:blipFill>
        <p:spPr>
          <a:xfrm>
            <a:off x="4815725" y="0"/>
            <a:ext cx="7376275" cy="6840291"/>
          </a:xfr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CDC8B7F-069A-B44E-8049-F47E7423C6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149150"/>
              </p:ext>
            </p:extLst>
          </p:nvPr>
        </p:nvGraphicFramePr>
        <p:xfrm>
          <a:off x="84598" y="1301858"/>
          <a:ext cx="4967849" cy="5300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9766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8111-D40E-3B49-8FF8-A0CD7A64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68" y="62450"/>
            <a:ext cx="10515600" cy="1325563"/>
          </a:xfrm>
        </p:spPr>
        <p:txBody>
          <a:bodyPr/>
          <a:lstStyle/>
          <a:p>
            <a:r>
              <a:rPr lang="en-US" dirty="0"/>
              <a:t>2010-2019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452EF92-04F5-1844-809D-5A4CCE549B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6608078"/>
              </p:ext>
            </p:extLst>
          </p:nvPr>
        </p:nvGraphicFramePr>
        <p:xfrm>
          <a:off x="0" y="1388013"/>
          <a:ext cx="5051157" cy="5129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DC540A7-EC58-514B-AF46-5DA76F230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12" b="15570"/>
          <a:stretch/>
        </p:blipFill>
        <p:spPr>
          <a:xfrm>
            <a:off x="4587499" y="62450"/>
            <a:ext cx="7604502" cy="680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6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27A67-32D4-5D4A-BCF7-9BC6046DF5D0}"/>
              </a:ext>
            </a:extLst>
          </p:cNvPr>
          <p:cNvGrpSpPr/>
          <p:nvPr/>
        </p:nvGrpSpPr>
        <p:grpSpPr>
          <a:xfrm>
            <a:off x="-129540" y="-721360"/>
            <a:ext cx="12451080" cy="8300720"/>
            <a:chOff x="-129540" y="-721360"/>
            <a:chExt cx="12451080" cy="83007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A22F3A-53D9-8844-BC6C-0FF21E67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9540" y="-721360"/>
              <a:ext cx="12451080" cy="83007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C32697-2EBF-A341-BCBA-13E06CC1E335}"/>
                </a:ext>
              </a:extLst>
            </p:cNvPr>
            <p:cNvSpPr txBox="1"/>
            <p:nvPr/>
          </p:nvSpPr>
          <p:spPr>
            <a:xfrm>
              <a:off x="914885" y="6729383"/>
              <a:ext cx="786384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bg1"/>
                  </a:solidFill>
                </a:rPr>
                <a:t>Photo by </a:t>
              </a:r>
              <a:r>
                <a:rPr lang="en-AU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Paola Ocaranza</a:t>
              </a:r>
              <a:r>
                <a:rPr lang="en-AU" dirty="0">
                  <a:solidFill>
                    <a:schemeClr val="bg1"/>
                  </a:solidFill>
                </a:rPr>
                <a:t> on </a:t>
              </a:r>
              <a:r>
                <a:rPr lang="en-AU" dirty="0">
                  <a:solidFill>
                    <a:schemeClr val="bg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Unsplash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13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7E2F5B3-090C-FF45-9FF4-85143943EF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484411"/>
              </p:ext>
            </p:extLst>
          </p:nvPr>
        </p:nvGraphicFramePr>
        <p:xfrm>
          <a:off x="43434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BA102AC-0D3A-0244-9484-4CC5A1800BC9}"/>
              </a:ext>
            </a:extLst>
          </p:cNvPr>
          <p:cNvGrpSpPr/>
          <p:nvPr/>
        </p:nvGrpSpPr>
        <p:grpSpPr>
          <a:xfrm>
            <a:off x="4146444" y="6486124"/>
            <a:ext cx="2703289" cy="257576"/>
            <a:chOff x="4146444" y="6486124"/>
            <a:chExt cx="2703289" cy="2575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305A28-54F4-334F-9C37-C648E6AD6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9147" y="6516766"/>
              <a:ext cx="1037416" cy="22693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76F0C4-1B8B-C546-AC8F-A29CF885C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9434" y="6486124"/>
              <a:ext cx="710299" cy="2552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EC4DA3-7A83-F446-AF61-F33BFD75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6444" y="6508840"/>
              <a:ext cx="870428" cy="23486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50D959-4BEA-8B4E-8043-AE19E49618C8}"/>
              </a:ext>
            </a:extLst>
          </p:cNvPr>
          <p:cNvGrpSpPr/>
          <p:nvPr/>
        </p:nvGrpSpPr>
        <p:grpSpPr>
          <a:xfrm>
            <a:off x="43434" y="6042288"/>
            <a:ext cx="4168751" cy="352252"/>
            <a:chOff x="43434" y="6042288"/>
            <a:chExt cx="4168751" cy="3522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17F3F-A458-5C40-90D6-9FBD8E339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34" y="6091146"/>
              <a:ext cx="546284" cy="1877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3E4F80-7C92-0E4D-83EA-C465ACA81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10684" y="6244855"/>
              <a:ext cx="360676" cy="1127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6E5EA8-660E-4848-A83F-1FFCF9517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40642" y="6226654"/>
              <a:ext cx="671543" cy="1678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5581AC-32DE-384A-9428-54519CCCF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86414" y="6123509"/>
              <a:ext cx="680893" cy="23405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AB1A52-94E8-B645-A089-52C1460B7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412" y="6139571"/>
              <a:ext cx="546284" cy="18778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EE26E0F-4DCF-E34B-8D8C-D0E43913F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63137" y="6042288"/>
              <a:ext cx="618242" cy="28014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874FA85-D4E9-D349-AAB0-D4788F76A4A8}"/>
              </a:ext>
            </a:extLst>
          </p:cNvPr>
          <p:cNvGrpSpPr/>
          <p:nvPr/>
        </p:nvGrpSpPr>
        <p:grpSpPr>
          <a:xfrm>
            <a:off x="6803477" y="6245677"/>
            <a:ext cx="2091394" cy="229523"/>
            <a:chOff x="6803477" y="6245677"/>
            <a:chExt cx="2091394" cy="2295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1C1EFA5-26A1-354A-849C-B715FBF2F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03477" y="6245677"/>
              <a:ext cx="667022" cy="16675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A2C8C0-211A-7B4E-A69A-9892D7992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10731" y="6268778"/>
              <a:ext cx="710299" cy="17757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B25B701-8D41-3E43-AFE2-B884374D1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87546" y="6313879"/>
              <a:ext cx="607325" cy="161321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4CCF138-F097-CD43-99E4-FCED2A9962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8920" y="6675744"/>
            <a:ext cx="381924" cy="131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C6DD3D-81FB-444F-A6F4-19D293989F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0105" y="6626270"/>
            <a:ext cx="408506" cy="1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6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F168CBA-F76B-EE4A-BD7D-302E55BB4C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1955902"/>
              </p:ext>
            </p:extLst>
          </p:nvPr>
        </p:nvGraphicFramePr>
        <p:xfrm>
          <a:off x="0" y="39612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13E7BF3-8B0F-944F-8E76-15BD8235A356}"/>
              </a:ext>
            </a:extLst>
          </p:cNvPr>
          <p:cNvGrpSpPr/>
          <p:nvPr/>
        </p:nvGrpSpPr>
        <p:grpSpPr>
          <a:xfrm>
            <a:off x="0" y="6042288"/>
            <a:ext cx="4168751" cy="352252"/>
            <a:chOff x="43434" y="6042288"/>
            <a:chExt cx="4168751" cy="3522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832B29-A675-604D-95AC-C9308B5D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" y="6091146"/>
              <a:ext cx="546284" cy="187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362BE2-86A8-EA4E-97DD-AE4DB9840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0684" y="6244855"/>
              <a:ext cx="360676" cy="1127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960A3C-BAFE-6943-8CF0-9464330C2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0642" y="6226654"/>
              <a:ext cx="671543" cy="1678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650305-F406-234D-AF31-FA6E2A90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6414" y="6123509"/>
              <a:ext cx="680893" cy="2340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B79D75-7489-A64F-B420-7405D2B1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12" y="6139571"/>
              <a:ext cx="546284" cy="1877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591307-5EDD-CE47-84CD-1D13CD67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3137" y="6042288"/>
              <a:ext cx="618242" cy="28014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866C06-2F00-6442-9D17-CC06B529694D}"/>
              </a:ext>
            </a:extLst>
          </p:cNvPr>
          <p:cNvGrpSpPr/>
          <p:nvPr/>
        </p:nvGrpSpPr>
        <p:grpSpPr>
          <a:xfrm>
            <a:off x="4006399" y="6497482"/>
            <a:ext cx="2703289" cy="257576"/>
            <a:chOff x="4146444" y="6486124"/>
            <a:chExt cx="2703289" cy="2575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8A32CE-6A80-9441-8427-7F6433622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99147" y="6516766"/>
              <a:ext cx="1037416" cy="22693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7A4F5E-D1A9-4A47-8489-5D1756F6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39434" y="6486124"/>
              <a:ext cx="710299" cy="2552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F7E19F-F4F6-2949-B20A-FF15768EA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46444" y="6508840"/>
              <a:ext cx="870428" cy="2348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7DB7D4-1E3E-EA4B-B872-48C6F356BF5B}"/>
              </a:ext>
            </a:extLst>
          </p:cNvPr>
          <p:cNvGrpSpPr/>
          <p:nvPr/>
        </p:nvGrpSpPr>
        <p:grpSpPr>
          <a:xfrm>
            <a:off x="6435152" y="6207667"/>
            <a:ext cx="2091394" cy="229523"/>
            <a:chOff x="6803477" y="6245677"/>
            <a:chExt cx="2091394" cy="22952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F7C9AD3-8F94-CF4A-BCDB-BB813F76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03477" y="6245677"/>
              <a:ext cx="667022" cy="16675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5B6082-F129-8B44-B793-3FBCBFE3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10731" y="6268778"/>
              <a:ext cx="710299" cy="17757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D7A186-EF63-884B-ACAE-E2DAB9D3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87546" y="6313879"/>
              <a:ext cx="607325" cy="161321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9721F18-0C15-1F44-B746-A741DD07D8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9075" y="6687102"/>
            <a:ext cx="381924" cy="1312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70335F-1194-264D-969C-194F13B516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0260" y="6637628"/>
            <a:ext cx="408506" cy="134041"/>
          </a:xfrm>
          <a:prstGeom prst="rect">
            <a:avLst/>
          </a:prstGeom>
        </p:spPr>
      </p:pic>
      <p:graphicFrame>
        <p:nvGraphicFramePr>
          <p:cNvPr id="22" name="Content Placeholder 7">
            <a:extLst>
              <a:ext uri="{FF2B5EF4-FFF2-40B4-BE49-F238E27FC236}">
                <a16:creationId xmlns:a16="http://schemas.microsoft.com/office/drawing/2014/main" id="{77193BA0-E9E9-3C4D-942D-B32C5A369D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433487"/>
              </p:ext>
            </p:extLst>
          </p:nvPr>
        </p:nvGraphicFramePr>
        <p:xfrm>
          <a:off x="10670332" y="5587727"/>
          <a:ext cx="1417639" cy="107156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019152643"/>
                    </a:ext>
                  </a:extLst>
                </a:gridCol>
                <a:gridCol w="239713">
                  <a:extLst>
                    <a:ext uri="{9D8B030D-6E8A-4147-A177-3AD203B41FA5}">
                      <a16:colId xmlns:a16="http://schemas.microsoft.com/office/drawing/2014/main" val="1117571159"/>
                    </a:ext>
                  </a:extLst>
                </a:gridCol>
              </a:tblGrid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Least Concerned</a:t>
                      </a:r>
                      <a:endParaRPr lang="en-AU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LC</a:t>
                      </a:r>
                      <a:endParaRPr lang="en-AU" sz="14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2938480278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Near Threatened</a:t>
                      </a:r>
                      <a:endParaRPr lang="en-AU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NT</a:t>
                      </a:r>
                      <a:endParaRPr lang="en-AU" sz="1400" b="0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736167251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Vulnerable</a:t>
                      </a:r>
                      <a:endParaRPr lang="en-AU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VU</a:t>
                      </a:r>
                      <a:endParaRPr lang="en-AU" sz="14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2182601270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kern="1200" dirty="0">
                          <a:effectLst/>
                        </a:rPr>
                        <a:t>Endangered</a:t>
                      </a:r>
                      <a:endParaRPr lang="en-A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EN</a:t>
                      </a:r>
                      <a:endParaRPr lang="en-AU" sz="14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935903536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Critically Endangered</a:t>
                      </a:r>
                      <a:endParaRPr lang="en-AU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CR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1583135767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kern="1200" dirty="0">
                          <a:effectLst/>
                        </a:rPr>
                        <a:t>Data Deficient</a:t>
                      </a:r>
                      <a:endParaRPr lang="en-A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DD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80372415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EF6DFBF-7915-F640-BEA6-D811CB6B2002}"/>
              </a:ext>
            </a:extLst>
          </p:cNvPr>
          <p:cNvSpPr txBox="1"/>
          <p:nvPr/>
        </p:nvSpPr>
        <p:spPr>
          <a:xfrm rot="18688351">
            <a:off x="6962667" y="4904819"/>
            <a:ext cx="848401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232F5-791F-3841-935B-5486AD5A2259}"/>
              </a:ext>
            </a:extLst>
          </p:cNvPr>
          <p:cNvSpPr txBox="1"/>
          <p:nvPr/>
        </p:nvSpPr>
        <p:spPr>
          <a:xfrm rot="18688351">
            <a:off x="2320312" y="4904819"/>
            <a:ext cx="848401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2229F9-C904-844F-9F64-7C3D9DD727D0}"/>
              </a:ext>
            </a:extLst>
          </p:cNvPr>
          <p:cNvSpPr txBox="1"/>
          <p:nvPr/>
        </p:nvSpPr>
        <p:spPr>
          <a:xfrm rot="18688351">
            <a:off x="3833374" y="4904819"/>
            <a:ext cx="848401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5CA25A-63E0-4744-9A90-137021D8CD97}"/>
              </a:ext>
            </a:extLst>
          </p:cNvPr>
          <p:cNvSpPr txBox="1"/>
          <p:nvPr/>
        </p:nvSpPr>
        <p:spPr>
          <a:xfrm rot="18688351">
            <a:off x="3115027" y="4876076"/>
            <a:ext cx="848401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20A6D-A582-8841-BDA9-0C133DD46E8A}"/>
              </a:ext>
            </a:extLst>
          </p:cNvPr>
          <p:cNvSpPr txBox="1"/>
          <p:nvPr/>
        </p:nvSpPr>
        <p:spPr>
          <a:xfrm rot="18706243">
            <a:off x="1776356" y="4843074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9C6786-A9A2-4D40-9433-B79354CAC258}"/>
              </a:ext>
            </a:extLst>
          </p:cNvPr>
          <p:cNvSpPr txBox="1"/>
          <p:nvPr/>
        </p:nvSpPr>
        <p:spPr>
          <a:xfrm rot="18688351">
            <a:off x="8516798" y="4904820"/>
            <a:ext cx="848401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53BD2-5786-1448-800D-9C0A9305688A}"/>
              </a:ext>
            </a:extLst>
          </p:cNvPr>
          <p:cNvSpPr txBox="1"/>
          <p:nvPr/>
        </p:nvSpPr>
        <p:spPr>
          <a:xfrm rot="18438297">
            <a:off x="895346" y="4856486"/>
            <a:ext cx="7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3F8EED-3D2A-DA48-AA0B-40FF597405AA}"/>
              </a:ext>
            </a:extLst>
          </p:cNvPr>
          <p:cNvSpPr txBox="1"/>
          <p:nvPr/>
        </p:nvSpPr>
        <p:spPr>
          <a:xfrm rot="18396846">
            <a:off x="6187225" y="5040770"/>
            <a:ext cx="56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D9E472-760B-254A-9217-4D4E13B00E72}"/>
              </a:ext>
            </a:extLst>
          </p:cNvPr>
          <p:cNvSpPr txBox="1"/>
          <p:nvPr/>
        </p:nvSpPr>
        <p:spPr>
          <a:xfrm rot="18888121">
            <a:off x="10582587" y="453462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390861-A634-D545-A52A-E8110D68B841}"/>
              </a:ext>
            </a:extLst>
          </p:cNvPr>
          <p:cNvSpPr txBox="1"/>
          <p:nvPr/>
        </p:nvSpPr>
        <p:spPr>
          <a:xfrm rot="18991795">
            <a:off x="7712963" y="5005367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C038D9-CF42-9041-9673-0C8FA0D76D08}"/>
              </a:ext>
            </a:extLst>
          </p:cNvPr>
          <p:cNvCxnSpPr>
            <a:cxnSpLocks/>
          </p:cNvCxnSpPr>
          <p:nvPr/>
        </p:nvCxnSpPr>
        <p:spPr>
          <a:xfrm>
            <a:off x="5788217" y="4461396"/>
            <a:ext cx="5960170" cy="0"/>
          </a:xfrm>
          <a:prstGeom prst="straightConnector1">
            <a:avLst/>
          </a:prstGeom>
          <a:ln w="31750"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4CDEF96-6FFE-9445-A21C-0759B8C3B1F7}"/>
              </a:ext>
            </a:extLst>
          </p:cNvPr>
          <p:cNvSpPr/>
          <p:nvPr/>
        </p:nvSpPr>
        <p:spPr>
          <a:xfrm>
            <a:off x="4311668" y="432461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565E74-526C-A94A-9333-EBA522BACF43}"/>
              </a:ext>
            </a:extLst>
          </p:cNvPr>
          <p:cNvSpPr/>
          <p:nvPr/>
        </p:nvSpPr>
        <p:spPr>
          <a:xfrm>
            <a:off x="5167021" y="43220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318066-F953-464B-AFB7-309EADD85156}"/>
              </a:ext>
            </a:extLst>
          </p:cNvPr>
          <p:cNvSpPr/>
          <p:nvPr/>
        </p:nvSpPr>
        <p:spPr>
          <a:xfrm>
            <a:off x="8466616" y="43220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8FF29E-2E85-7E4A-A486-74D5204F3A72}"/>
              </a:ext>
            </a:extLst>
          </p:cNvPr>
          <p:cNvSpPr txBox="1"/>
          <p:nvPr/>
        </p:nvSpPr>
        <p:spPr>
          <a:xfrm>
            <a:off x="1157643" y="776317"/>
            <a:ext cx="201168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Family</a:t>
            </a:r>
          </a:p>
          <a:p>
            <a:r>
              <a:rPr lang="en-US" strike="sngStrike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AU" dirty="0"/>
              <a:t> Balaenidae </a:t>
            </a:r>
            <a:endParaRPr lang="en-US" dirty="0"/>
          </a:p>
          <a:p>
            <a:r>
              <a:rPr lang="en-US" strike="sngStrike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dirty="0"/>
              <a:t> </a:t>
            </a:r>
            <a:r>
              <a:rPr lang="en-AU" dirty="0"/>
              <a:t>Neobalaenidae</a:t>
            </a:r>
          </a:p>
          <a:p>
            <a:r>
              <a:rPr lang="en-AU" strike="sngStrike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AU" dirty="0"/>
              <a:t> Eschrichtiidae</a:t>
            </a:r>
          </a:p>
          <a:p>
            <a:r>
              <a:rPr lang="en-AU" strike="sngStrike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r>
              <a:rPr lang="en-AU" dirty="0"/>
              <a:t> Balaenopteridae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29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F168CBA-F76B-EE4A-BD7D-302E55BB4C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846877"/>
              </p:ext>
            </p:extLst>
          </p:nvPr>
        </p:nvGraphicFramePr>
        <p:xfrm>
          <a:off x="1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1832B29-A675-604D-95AC-C9308B5DB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91146"/>
            <a:ext cx="546284" cy="187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62BE2-86A8-EA4E-97DD-AE4DB9840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250" y="6244855"/>
            <a:ext cx="360676" cy="112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60A3C-BAFE-6943-8CF0-9464330C2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208" y="6226654"/>
            <a:ext cx="671543" cy="167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50305-F406-234D-AF31-FA6E2A90F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980" y="6123509"/>
            <a:ext cx="680893" cy="234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79D75-7489-A64F-B420-7405D2B1D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78" y="6139571"/>
            <a:ext cx="546284" cy="187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591307-5EDD-CE47-84CD-1D13CD670D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9703" y="6042288"/>
            <a:ext cx="618242" cy="2801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8A32CE-6A80-9441-8427-7F64336220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9102" y="6528124"/>
            <a:ext cx="1037416" cy="226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7A4F5E-D1A9-4A47-8489-5D1756F683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9389" y="6497482"/>
            <a:ext cx="710299" cy="255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F7E19F-F4F6-2949-B20A-FF15768EA1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6399" y="6520198"/>
            <a:ext cx="870428" cy="234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7C9AD3-8F94-CF4A-BCDB-BB813F760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5152" y="6207667"/>
            <a:ext cx="667022" cy="1667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5B6082-F129-8B44-B793-3FBCBFE3DD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2406" y="6230768"/>
            <a:ext cx="710299" cy="177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D7A186-EF63-884B-ACAE-E2DAB9D324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9221" y="6275869"/>
            <a:ext cx="607325" cy="161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721F18-0C15-1F44-B746-A741DD07D8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9075" y="6687102"/>
            <a:ext cx="381924" cy="1312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70335F-1194-264D-969C-194F13B516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0260" y="6637628"/>
            <a:ext cx="408506" cy="134041"/>
          </a:xfrm>
          <a:prstGeom prst="rect">
            <a:avLst/>
          </a:prstGeom>
        </p:spPr>
      </p:pic>
      <p:graphicFrame>
        <p:nvGraphicFramePr>
          <p:cNvPr id="22" name="Content Placeholder 7">
            <a:extLst>
              <a:ext uri="{FF2B5EF4-FFF2-40B4-BE49-F238E27FC236}">
                <a16:creationId xmlns:a16="http://schemas.microsoft.com/office/drawing/2014/main" id="{77193BA0-E9E9-3C4D-942D-B32C5A369D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70332" y="5587727"/>
          <a:ext cx="1417639" cy="107156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177926">
                  <a:extLst>
                    <a:ext uri="{9D8B030D-6E8A-4147-A177-3AD203B41FA5}">
                      <a16:colId xmlns:a16="http://schemas.microsoft.com/office/drawing/2014/main" val="3019152643"/>
                    </a:ext>
                  </a:extLst>
                </a:gridCol>
                <a:gridCol w="239713">
                  <a:extLst>
                    <a:ext uri="{9D8B030D-6E8A-4147-A177-3AD203B41FA5}">
                      <a16:colId xmlns:a16="http://schemas.microsoft.com/office/drawing/2014/main" val="1117571159"/>
                    </a:ext>
                  </a:extLst>
                </a:gridCol>
              </a:tblGrid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Least Concerned</a:t>
                      </a:r>
                      <a:endParaRPr lang="en-AU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LC</a:t>
                      </a:r>
                      <a:endParaRPr lang="en-AU" sz="14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2938480278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Near Threatened</a:t>
                      </a:r>
                      <a:endParaRPr lang="en-AU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NT</a:t>
                      </a:r>
                      <a:endParaRPr lang="en-AU" sz="1400" b="0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736167251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Vulnerable</a:t>
                      </a:r>
                      <a:endParaRPr lang="en-AU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VU</a:t>
                      </a:r>
                      <a:endParaRPr lang="en-AU" sz="14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2182601270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kern="1200" dirty="0">
                          <a:effectLst/>
                        </a:rPr>
                        <a:t>Endangered</a:t>
                      </a:r>
                      <a:endParaRPr lang="en-A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EN</a:t>
                      </a:r>
                      <a:endParaRPr lang="en-AU" sz="14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935903536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Critically Endangered</a:t>
                      </a:r>
                      <a:endParaRPr lang="en-AU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CR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1583135767"/>
                  </a:ext>
                </a:extLst>
              </a:tr>
              <a:tr h="13497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kern="1200" dirty="0">
                          <a:effectLst/>
                        </a:rPr>
                        <a:t>Data Deficient</a:t>
                      </a:r>
                      <a:endParaRPr lang="en-A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000" u="none" strike="noStrike" dirty="0">
                          <a:effectLst/>
                        </a:rPr>
                        <a:t>DD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80372415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EF6DFBF-7915-F640-BEA6-D811CB6B2002}"/>
              </a:ext>
            </a:extLst>
          </p:cNvPr>
          <p:cNvSpPr txBox="1"/>
          <p:nvPr/>
        </p:nvSpPr>
        <p:spPr>
          <a:xfrm rot="18688351">
            <a:off x="6962667" y="4904819"/>
            <a:ext cx="848401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232F5-791F-3841-935B-5486AD5A2259}"/>
              </a:ext>
            </a:extLst>
          </p:cNvPr>
          <p:cNvSpPr txBox="1"/>
          <p:nvPr/>
        </p:nvSpPr>
        <p:spPr>
          <a:xfrm rot="18688351">
            <a:off x="2320312" y="4904819"/>
            <a:ext cx="848401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2229F9-C904-844F-9F64-7C3D9DD727D0}"/>
              </a:ext>
            </a:extLst>
          </p:cNvPr>
          <p:cNvSpPr txBox="1"/>
          <p:nvPr/>
        </p:nvSpPr>
        <p:spPr>
          <a:xfrm rot="18688351">
            <a:off x="3833374" y="4904819"/>
            <a:ext cx="848401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5CA25A-63E0-4744-9A90-137021D8CD97}"/>
              </a:ext>
            </a:extLst>
          </p:cNvPr>
          <p:cNvSpPr txBox="1"/>
          <p:nvPr/>
        </p:nvSpPr>
        <p:spPr>
          <a:xfrm rot="18688351">
            <a:off x="3115027" y="4876076"/>
            <a:ext cx="848401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20A6D-A582-8841-BDA9-0C133DD46E8A}"/>
              </a:ext>
            </a:extLst>
          </p:cNvPr>
          <p:cNvSpPr txBox="1"/>
          <p:nvPr/>
        </p:nvSpPr>
        <p:spPr>
          <a:xfrm rot="18706243">
            <a:off x="1776356" y="4843074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9C6786-A9A2-4D40-9433-B79354CAC258}"/>
              </a:ext>
            </a:extLst>
          </p:cNvPr>
          <p:cNvSpPr txBox="1"/>
          <p:nvPr/>
        </p:nvSpPr>
        <p:spPr>
          <a:xfrm rot="18688351">
            <a:off x="8516798" y="4904820"/>
            <a:ext cx="848401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53BD2-5786-1448-800D-9C0A9305688A}"/>
              </a:ext>
            </a:extLst>
          </p:cNvPr>
          <p:cNvSpPr txBox="1"/>
          <p:nvPr/>
        </p:nvSpPr>
        <p:spPr>
          <a:xfrm rot="18438297">
            <a:off x="895346" y="4856486"/>
            <a:ext cx="7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3F8EED-3D2A-DA48-AA0B-40FF597405AA}"/>
              </a:ext>
            </a:extLst>
          </p:cNvPr>
          <p:cNvSpPr txBox="1"/>
          <p:nvPr/>
        </p:nvSpPr>
        <p:spPr>
          <a:xfrm rot="18396846">
            <a:off x="6187225" y="5040770"/>
            <a:ext cx="56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D9E472-760B-254A-9217-4D4E13B00E72}"/>
              </a:ext>
            </a:extLst>
          </p:cNvPr>
          <p:cNvSpPr txBox="1"/>
          <p:nvPr/>
        </p:nvSpPr>
        <p:spPr>
          <a:xfrm rot="18888121">
            <a:off x="10582587" y="453462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390861-A634-D545-A52A-E8110D68B841}"/>
              </a:ext>
            </a:extLst>
          </p:cNvPr>
          <p:cNvSpPr txBox="1"/>
          <p:nvPr/>
        </p:nvSpPr>
        <p:spPr>
          <a:xfrm rot="18991795">
            <a:off x="7712963" y="5005367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A060E6-72DA-8344-8A59-6826983B47A5}"/>
              </a:ext>
            </a:extLst>
          </p:cNvPr>
          <p:cNvSpPr txBox="1"/>
          <p:nvPr/>
        </p:nvSpPr>
        <p:spPr>
          <a:xfrm>
            <a:off x="976120" y="744160"/>
            <a:ext cx="1772393" cy="13542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Family</a:t>
            </a:r>
          </a:p>
          <a:p>
            <a:r>
              <a:rPr lang="en-US" sz="1600" strike="sngStrike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AU" sz="1600" dirty="0"/>
              <a:t> Balaenidae</a:t>
            </a:r>
            <a:endParaRPr lang="en-US" sz="1600" dirty="0"/>
          </a:p>
          <a:p>
            <a:r>
              <a:rPr lang="en-US" sz="1600" strike="sngStrike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1600" dirty="0"/>
              <a:t> </a:t>
            </a:r>
            <a:r>
              <a:rPr lang="en-AU" sz="1600" dirty="0"/>
              <a:t>Neobalaenidae</a:t>
            </a:r>
          </a:p>
          <a:p>
            <a:r>
              <a:rPr lang="en-AU" sz="1600" strike="sngStrike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AU" sz="1600" dirty="0"/>
              <a:t> Eschrichtiidae</a:t>
            </a:r>
          </a:p>
          <a:p>
            <a:r>
              <a:rPr lang="en-AU" sz="1600" strike="sngStrike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r>
              <a:rPr lang="en-AU" sz="1600" dirty="0"/>
              <a:t> Balaenopteridae</a:t>
            </a: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3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3DB08D6-5FF3-DB40-8BAC-E96D64F37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691668"/>
              </p:ext>
            </p:extLst>
          </p:nvPr>
        </p:nvGraphicFramePr>
        <p:xfrm>
          <a:off x="1278967" y="817707"/>
          <a:ext cx="4817033" cy="3778188"/>
        </p:xfrm>
        <a:graphic>
          <a:graphicData uri="http://schemas.openxmlformats.org/drawingml/2006/table">
            <a:tbl>
              <a:tblPr/>
              <a:tblGrid>
                <a:gridCol w="3951764">
                  <a:extLst>
                    <a:ext uri="{9D8B030D-6E8A-4147-A177-3AD203B41FA5}">
                      <a16:colId xmlns:a16="http://schemas.microsoft.com/office/drawing/2014/main" val="3019152643"/>
                    </a:ext>
                  </a:extLst>
                </a:gridCol>
                <a:gridCol w="865269">
                  <a:extLst>
                    <a:ext uri="{9D8B030D-6E8A-4147-A177-3AD203B41FA5}">
                      <a16:colId xmlns:a16="http://schemas.microsoft.com/office/drawing/2014/main" val="1117571159"/>
                    </a:ext>
                  </a:extLst>
                </a:gridCol>
              </a:tblGrid>
              <a:tr h="629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Least Concerned</a:t>
                      </a:r>
                      <a:endParaRPr lang="en-AU" sz="5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LC</a:t>
                      </a:r>
                      <a:endParaRPr lang="en-AU" sz="50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480278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Threatened</a:t>
                      </a:r>
                      <a:endParaRPr lang="en-AU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NT</a:t>
                      </a:r>
                      <a:endParaRPr lang="en-AU" sz="5000" b="0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167251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Vulnerable</a:t>
                      </a:r>
                      <a:endParaRPr lang="en-AU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VU</a:t>
                      </a:r>
                      <a:endParaRPr lang="en-AU" sz="50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01270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Endangered</a:t>
                      </a: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EN</a:t>
                      </a:r>
                      <a:endParaRPr lang="en-AU" sz="50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903536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Critically Endangered</a:t>
                      </a:r>
                      <a:endParaRPr lang="en-AU" sz="5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CR</a:t>
                      </a: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135767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Data Deficient</a:t>
                      </a: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</a:t>
                      </a: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7241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B240555-8588-154E-BEC1-3AC57EA8C880}"/>
              </a:ext>
            </a:extLst>
          </p:cNvPr>
          <p:cNvSpPr txBox="1"/>
          <p:nvPr/>
        </p:nvSpPr>
        <p:spPr>
          <a:xfrm>
            <a:off x="7004304" y="1060704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13086-E5A6-764D-B746-E023925C1ADF}"/>
              </a:ext>
            </a:extLst>
          </p:cNvPr>
          <p:cNvSpPr txBox="1"/>
          <p:nvPr/>
        </p:nvSpPr>
        <p:spPr>
          <a:xfrm>
            <a:off x="7004304" y="1541764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224CF-4BD9-D949-ACD6-343D8648458D}"/>
              </a:ext>
            </a:extLst>
          </p:cNvPr>
          <p:cNvSpPr txBox="1"/>
          <p:nvPr/>
        </p:nvSpPr>
        <p:spPr>
          <a:xfrm>
            <a:off x="7004304" y="2022824"/>
            <a:ext cx="56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B1255-DD77-2C47-AA7B-BA4C7391B561}"/>
              </a:ext>
            </a:extLst>
          </p:cNvPr>
          <p:cNvSpPr txBox="1"/>
          <p:nvPr/>
        </p:nvSpPr>
        <p:spPr>
          <a:xfrm>
            <a:off x="7150608" y="2392156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2DA0F-692D-EE4F-85F9-4A71469E169B}"/>
              </a:ext>
            </a:extLst>
          </p:cNvPr>
          <p:cNvSpPr txBox="1"/>
          <p:nvPr/>
        </p:nvSpPr>
        <p:spPr>
          <a:xfrm>
            <a:off x="7004304" y="3054096"/>
            <a:ext cx="71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D7199-8B08-2C40-8687-EA8516507B15}"/>
              </a:ext>
            </a:extLst>
          </p:cNvPr>
          <p:cNvSpPr txBox="1"/>
          <p:nvPr/>
        </p:nvSpPr>
        <p:spPr>
          <a:xfrm>
            <a:off x="7150608" y="3657600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D0C0C-6B96-8E4A-AD21-FD808B465F5D}"/>
              </a:ext>
            </a:extLst>
          </p:cNvPr>
          <p:cNvSpPr txBox="1"/>
          <p:nvPr/>
        </p:nvSpPr>
        <p:spPr>
          <a:xfrm>
            <a:off x="6806596" y="4261103"/>
            <a:ext cx="201168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Family</a:t>
            </a:r>
          </a:p>
          <a:p>
            <a:r>
              <a:rPr lang="en-US" strike="sngStrike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AU" dirty="0"/>
              <a:t> Balaenidae </a:t>
            </a:r>
            <a:endParaRPr lang="en-US" dirty="0"/>
          </a:p>
          <a:p>
            <a:r>
              <a:rPr lang="en-US" strike="sngStrike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dirty="0"/>
              <a:t> </a:t>
            </a:r>
            <a:r>
              <a:rPr lang="en-AU" dirty="0"/>
              <a:t>Neobalaenidae</a:t>
            </a:r>
          </a:p>
          <a:p>
            <a:r>
              <a:rPr lang="en-AU" strike="sngStrike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AU" dirty="0"/>
              <a:t> Eschrichtiidae</a:t>
            </a:r>
          </a:p>
          <a:p>
            <a:r>
              <a:rPr lang="en-AU" strike="sngStrike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r>
              <a:rPr lang="en-AU" dirty="0"/>
              <a:t> Balaenopteridae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0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B39C-B11E-8740-93B8-F5F02586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012" y="179388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en-US" sz="1400" b="1" dirty="0">
                <a:latin typeface="Times" pitchFamily="2" charset="0"/>
                <a:cs typeface="Al Bayan Plain" pitchFamily="2" charset="-78"/>
              </a:rPr>
              <a:t>Trend of publications in 4 families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E6FB77-AF86-8445-864A-76443566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632" y="3781226"/>
            <a:ext cx="4693680" cy="2671200"/>
          </a:xfr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A9031B78-8E1F-BA48-BAD9-A51733E5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0113"/>
            <a:ext cx="4686300" cy="2667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2AAE61-074C-F44F-BC85-17B24640D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12" y="3781226"/>
            <a:ext cx="4686300" cy="2667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1DD110-4D85-A545-A585-87F20639A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12" y="900113"/>
            <a:ext cx="46863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84EBC8-4F7B-4A41-9FFC-7C987FC21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864257"/>
            <a:ext cx="546284" cy="1877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158431-DECE-7B44-8007-E8B8DBB32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1125594"/>
            <a:ext cx="546284" cy="18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B86E12-7547-7A4D-BA95-622655740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39" y="1382106"/>
            <a:ext cx="680893" cy="2340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A6C85C-A8C5-3A40-A194-75126B63E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90" y="1666086"/>
            <a:ext cx="618242" cy="2801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B8B68C-3B4C-2A46-9038-737F321F0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5963" y="879119"/>
            <a:ext cx="360676" cy="112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5AFDC9-E104-2B4E-B436-709DDDBE73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212" y="3781226"/>
            <a:ext cx="671543" cy="167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159F52-A473-2C4D-8FDB-89A9FDBE8D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2235" y="3656659"/>
            <a:ext cx="870428" cy="2348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744CBA-79EC-DB48-9A71-6039520880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22361" y="4030047"/>
            <a:ext cx="1037416" cy="226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B0277C-9A63-8A49-95A0-809525EA0C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62364" y="4455659"/>
            <a:ext cx="710299" cy="2552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4A96BA-26B7-2C43-9C52-B03A227892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52337" y="4796001"/>
            <a:ext cx="667022" cy="1667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DA0C6D-406C-B948-A4CD-087DC0F795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52337" y="5114726"/>
            <a:ext cx="710299" cy="1775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98638A-3DBF-4F42-BD9D-AA1B38A0DB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91899" y="5501777"/>
            <a:ext cx="607325" cy="1613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95D515-39C1-3C4F-8B92-60A9F939A6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04599" y="5806931"/>
            <a:ext cx="381924" cy="1312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2C183F-5B7E-B94C-8749-EB26770561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81595" y="6082050"/>
            <a:ext cx="408506" cy="1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1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484F-3716-7D4F-9C8E-9A417D5D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0139"/>
            <a:ext cx="10515600" cy="504824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latin typeface="Times" pitchFamily="2" charset="0"/>
                <a:cs typeface="Al Bayan Plain" pitchFamily="2" charset="-78"/>
              </a:rPr>
              <a:t>Proportion of families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4BCEB5E-F634-C84B-9D1B-43E9B64036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6885078"/>
              </p:ext>
            </p:extLst>
          </p:nvPr>
        </p:nvGraphicFramePr>
        <p:xfrm>
          <a:off x="-291549" y="2155822"/>
          <a:ext cx="6255027" cy="3589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FA52019-4115-644B-828F-9677AAF708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2622210"/>
              </p:ext>
            </p:extLst>
          </p:nvPr>
        </p:nvGraphicFramePr>
        <p:xfrm>
          <a:off x="5963477" y="2155822"/>
          <a:ext cx="6122505" cy="3589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9637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B6CB-A8E9-C74B-9D3D-C51F16B1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52" y="1313235"/>
            <a:ext cx="10903785" cy="94811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Word Clouds</a:t>
            </a:r>
          </a:p>
        </p:txBody>
      </p:sp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B1F8A3F7-1A6C-6540-93EF-E0CA8BCB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767" y="2600899"/>
            <a:ext cx="5440380" cy="30897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2D0E37-7B09-CA44-9C4C-4921F692FEC3}"/>
              </a:ext>
            </a:extLst>
          </p:cNvPr>
          <p:cNvGrpSpPr/>
          <p:nvPr/>
        </p:nvGrpSpPr>
        <p:grpSpPr>
          <a:xfrm>
            <a:off x="574853" y="2268454"/>
            <a:ext cx="5183460" cy="3276311"/>
            <a:chOff x="574853" y="2268454"/>
            <a:chExt cx="5183460" cy="3276311"/>
          </a:xfrm>
        </p:grpSpPr>
        <p:pic>
          <p:nvPicPr>
            <p:cNvPr id="17" name="Picture 16" descr="A picture containing newspaper, food&#10;&#10;Description automatically generated">
              <a:extLst>
                <a:ext uri="{FF2B5EF4-FFF2-40B4-BE49-F238E27FC236}">
                  <a16:creationId xmlns:a16="http://schemas.microsoft.com/office/drawing/2014/main" id="{D03CF2C3-FC0A-3043-800D-4FE96124F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853" y="2600898"/>
              <a:ext cx="5183460" cy="294386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5285AB-F4FA-B746-9453-0F3333BC3D63}"/>
                </a:ext>
              </a:extLst>
            </p:cNvPr>
            <p:cNvSpPr txBox="1"/>
            <p:nvPr/>
          </p:nvSpPr>
          <p:spPr>
            <a:xfrm>
              <a:off x="1892947" y="2268454"/>
              <a:ext cx="2706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2000-2009 Word Cloud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572106-35EE-9B4F-B489-47372A383FCD}"/>
              </a:ext>
            </a:extLst>
          </p:cNvPr>
          <p:cNvSpPr txBox="1"/>
          <p:nvPr/>
        </p:nvSpPr>
        <p:spPr>
          <a:xfrm>
            <a:off x="8382001" y="2231566"/>
            <a:ext cx="130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2010-2019</a:t>
            </a:r>
          </a:p>
        </p:txBody>
      </p:sp>
    </p:spTree>
    <p:extLst>
      <p:ext uri="{BB962C8B-B14F-4D97-AF65-F5344CB8AC3E}">
        <p14:creationId xmlns:p14="http://schemas.microsoft.com/office/powerpoint/2010/main" val="408884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6DD450E-DA77-CE4B-910B-A51768F55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188683"/>
              </p:ext>
            </p:extLst>
          </p:nvPr>
        </p:nvGraphicFramePr>
        <p:xfrm>
          <a:off x="304801" y="684213"/>
          <a:ext cx="5351462" cy="5487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6579820-5ACC-704E-8193-3DC041328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07713"/>
              </p:ext>
            </p:extLst>
          </p:nvPr>
        </p:nvGraphicFramePr>
        <p:xfrm>
          <a:off x="5948363" y="684213"/>
          <a:ext cx="5938836" cy="5487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3386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316</Words>
  <Application>Microsoft Macintosh PowerPoint</Application>
  <PresentationFormat>Widescreen</PresentationFormat>
  <Paragraphs>138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 of publications in 4 families</vt:lpstr>
      <vt:lpstr>Proportion of families</vt:lpstr>
      <vt:lpstr>Word Clouds</vt:lpstr>
      <vt:lpstr>PowerPoint Presentation</vt:lpstr>
      <vt:lpstr>PowerPoint Presentation</vt:lpstr>
      <vt:lpstr>2000-2009</vt:lpstr>
      <vt:lpstr>2010-2019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 Lyra</dc:creator>
  <cp:lastModifiedBy>Huang Lyra</cp:lastModifiedBy>
  <cp:revision>2</cp:revision>
  <dcterms:created xsi:type="dcterms:W3CDTF">2020-08-03T10:48:46Z</dcterms:created>
  <dcterms:modified xsi:type="dcterms:W3CDTF">2020-08-03T11:15:32Z</dcterms:modified>
</cp:coreProperties>
</file>